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handoutMasterIdLst>
    <p:handoutMasterId r:id="rId60"/>
  </p:handoutMasterIdLst>
  <p:sldIdLst>
    <p:sldId id="543" r:id="rId2"/>
    <p:sldId id="477" r:id="rId3"/>
    <p:sldId id="480" r:id="rId4"/>
    <p:sldId id="482" r:id="rId5"/>
    <p:sldId id="483" r:id="rId6"/>
    <p:sldId id="489" r:id="rId7"/>
    <p:sldId id="486" r:id="rId8"/>
    <p:sldId id="490" r:id="rId9"/>
    <p:sldId id="491" r:id="rId10"/>
    <p:sldId id="487" r:id="rId11"/>
    <p:sldId id="396" r:id="rId12"/>
    <p:sldId id="520" r:id="rId13"/>
    <p:sldId id="521" r:id="rId14"/>
    <p:sldId id="522" r:id="rId15"/>
    <p:sldId id="398" r:id="rId16"/>
    <p:sldId id="492" r:id="rId17"/>
    <p:sldId id="400" r:id="rId18"/>
    <p:sldId id="544" r:id="rId19"/>
    <p:sldId id="493" r:id="rId20"/>
    <p:sldId id="402" r:id="rId21"/>
    <p:sldId id="403" r:id="rId22"/>
    <p:sldId id="405" r:id="rId23"/>
    <p:sldId id="517" r:id="rId24"/>
    <p:sldId id="457" r:id="rId25"/>
    <p:sldId id="494" r:id="rId26"/>
    <p:sldId id="495" r:id="rId27"/>
    <p:sldId id="496" r:id="rId28"/>
    <p:sldId id="497" r:id="rId29"/>
    <p:sldId id="523" r:id="rId30"/>
    <p:sldId id="524" r:id="rId31"/>
    <p:sldId id="526" r:id="rId32"/>
    <p:sldId id="525" r:id="rId33"/>
    <p:sldId id="502" r:id="rId34"/>
    <p:sldId id="503" r:id="rId35"/>
    <p:sldId id="504" r:id="rId36"/>
    <p:sldId id="505" r:id="rId37"/>
    <p:sldId id="506" r:id="rId38"/>
    <p:sldId id="507" r:id="rId39"/>
    <p:sldId id="508" r:id="rId40"/>
    <p:sldId id="541" r:id="rId41"/>
    <p:sldId id="473" r:id="rId42"/>
    <p:sldId id="474" r:id="rId43"/>
    <p:sldId id="414" r:id="rId44"/>
    <p:sldId id="510" r:id="rId45"/>
    <p:sldId id="528" r:id="rId46"/>
    <p:sldId id="529" r:id="rId47"/>
    <p:sldId id="530" r:id="rId48"/>
    <p:sldId id="531" r:id="rId49"/>
    <p:sldId id="532" r:id="rId50"/>
    <p:sldId id="533" r:id="rId51"/>
    <p:sldId id="534" r:id="rId52"/>
    <p:sldId id="535" r:id="rId53"/>
    <p:sldId id="536" r:id="rId54"/>
    <p:sldId id="537" r:id="rId55"/>
    <p:sldId id="538" r:id="rId56"/>
    <p:sldId id="539" r:id="rId57"/>
    <p:sldId id="540"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FF0066"/>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92576" autoAdjust="0"/>
  </p:normalViewPr>
  <p:slideViewPr>
    <p:cSldViewPr>
      <p:cViewPr>
        <p:scale>
          <a:sx n="75" d="100"/>
          <a:sy n="75" d="100"/>
        </p:scale>
        <p:origin x="-180" y="-84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1614"/>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12/19/2018</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12/19/2018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pPr fontAlgn="base">
                <a:spcBef>
                  <a:spcPct val="0"/>
                </a:spcBef>
                <a:spcAft>
                  <a:spcPct val="0"/>
                </a:spcAft>
              </a:pPr>
              <a:t>22</a:t>
            </a:fld>
            <a:endParaRPr lang="en-US"/>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28</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FD72F5-A40B-4E7E-BE38-13E443326DE6}" type="slidenum">
              <a:rPr lang="en-US"/>
              <a:pPr fontAlgn="base">
                <a:spcBef>
                  <a:spcPct val="0"/>
                </a:spcBef>
                <a:spcAft>
                  <a:spcPct val="0"/>
                </a:spcAft>
              </a:pPr>
              <a:t>29</a:t>
            </a:fld>
            <a:endParaRPr lang="en-US"/>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83B960-C736-48FB-B1B5-C0804FEA6594}" type="slidenum">
              <a:rPr lang="en-US"/>
              <a:pPr fontAlgn="base">
                <a:spcBef>
                  <a:spcPct val="0"/>
                </a:spcBef>
                <a:spcAft>
                  <a:spcPct val="0"/>
                </a:spcAft>
              </a:pPr>
              <a:t>30</a:t>
            </a:fld>
            <a:endParaRPr lang="en-US"/>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37</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dirty="0" smtClean="0">
                <a:solidFill>
                  <a:schemeClr val="accent1">
                    <a:satMod val="150000"/>
                  </a:schemeClr>
                </a:solidFill>
              </a:rPr>
              <a:t>Teleports </a:t>
            </a:r>
            <a:r>
              <a:rPr lang="zh-CN" altLang="en-US" dirty="0" smtClean="0"/>
              <a:t>远程传送</a:t>
            </a:r>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751E37-BA15-4492-958A-8A62BD977DBC}" type="slidenum">
              <a:rPr lang="en-US"/>
              <a:pPr fontAlgn="base">
                <a:spcBef>
                  <a:spcPct val="0"/>
                </a:spcBef>
                <a:spcAft>
                  <a:spcPct val="0"/>
                </a:spcAft>
              </a:pPr>
              <a:t>43</a:t>
            </a:fld>
            <a:endParaRPr lang="en-US"/>
          </a:p>
        </p:txBody>
      </p:sp>
      <p:sp>
        <p:nvSpPr>
          <p:cNvPr id="73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2DD7F-D438-4442-9395-9B09A843476D}" type="slidenum">
              <a:rPr lang="en-US"/>
              <a:pPr/>
              <a:t>11</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p:spPr>
      </p:sp>
      <p:sp>
        <p:nvSpPr>
          <p:cNvPr id="8909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04B42B-3BB2-46E9-BB91-9AC0403C6A5A}" type="slidenum">
              <a:rPr lang="en-US"/>
              <a:pPr fontAlgn="base">
                <a:spcBef>
                  <a:spcPct val="0"/>
                </a:spcBef>
                <a:spcAft>
                  <a:spcPct val="0"/>
                </a:spcAft>
              </a:pPr>
              <a:t>46</a:t>
            </a:fld>
            <a:endParaRPr lang="en-US"/>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bwMode="auto">
          <a:noFill/>
          <a:ln>
            <a:solidFill>
              <a:srgbClr val="000000"/>
            </a:solidFill>
            <a:miter lim="800000"/>
            <a:headEnd/>
            <a:tailEnd/>
          </a:ln>
        </p:spPr>
      </p:sp>
      <p:sp>
        <p:nvSpPr>
          <p:cNvPr id="9216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bwMode="auto">
          <a:noFill/>
          <a:ln>
            <a:solidFill>
              <a:srgbClr val="000000"/>
            </a:solidFill>
            <a:miter lim="800000"/>
            <a:headEnd/>
            <a:tailEnd/>
          </a:ln>
        </p:spPr>
      </p:sp>
      <p:sp>
        <p:nvSpPr>
          <p:cNvPr id="9421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noFill/>
          <a:ln>
            <a:solidFill>
              <a:srgbClr val="000000"/>
            </a:solidFill>
            <a:miter lim="800000"/>
            <a:headEnd/>
            <a:tailEnd/>
          </a:ln>
        </p:spPr>
      </p:sp>
      <p:sp>
        <p:nvSpPr>
          <p:cNvPr id="9830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itchFamily="34" charset="0"/>
                <a:cs typeface="Arial" pitchFamily="34" charset="0"/>
              </a:rPr>
              <a:t>Remember to say that we first initialize </a:t>
            </a:r>
            <a:r>
              <a:rPr lang="en-US" sz="1200" b="0" dirty="0" err="1" smtClean="0">
                <a:solidFill>
                  <a:schemeClr val="bg1"/>
                </a:solidFill>
                <a:latin typeface="Arial" pitchFamily="34" charset="0"/>
                <a:cs typeface="Arial" pitchFamily="34" charset="0"/>
              </a:rPr>
              <a:t>r^new</a:t>
            </a:r>
            <a:r>
              <a:rPr lang="en-US" sz="1200" b="0" dirty="0" smtClean="0">
                <a:solidFill>
                  <a:schemeClr val="bg1"/>
                </a:solidFill>
                <a:latin typeface="Arial" pitchFamily="34" charset="0"/>
                <a:cs typeface="Arial" pitchFamily="34" charset="0"/>
              </a:rPr>
              <a:t> to 1-beta/n</a:t>
            </a:r>
            <a:endParaRPr lang="en-US" sz="1200" b="0" baseline="-25000" dirty="0" smtClean="0">
              <a:solidFill>
                <a:schemeClr val="bg1"/>
              </a:solidFill>
              <a:latin typeface="Arial" pitchFamily="34" charset="0"/>
              <a:cs typeface="Arial" pitchFamily="34" charset="0"/>
            </a:endParaRPr>
          </a:p>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p:spPr>
      </p:sp>
      <p:sp>
        <p:nvSpPr>
          <p:cNvPr id="100355"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noFill/>
          <a:ln>
            <a:solidFill>
              <a:srgbClr val="000000"/>
            </a:solidFill>
            <a:miter lim="800000"/>
            <a:headEnd/>
            <a:tailEnd/>
          </a:ln>
        </p:spPr>
      </p:sp>
      <p:sp>
        <p:nvSpPr>
          <p:cNvPr id="10240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noFill/>
          <a:ln>
            <a:solidFill>
              <a:srgbClr val="000000"/>
            </a:solidFill>
            <a:miter lim="800000"/>
            <a:headEnd/>
            <a:tailEnd/>
          </a:ln>
        </p:spPr>
      </p:sp>
      <p:sp>
        <p:nvSpPr>
          <p:cNvPr id="10445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p:spPr>
      </p:sp>
      <p:sp>
        <p:nvSpPr>
          <p:cNvPr id="106499"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noFill/>
          <a:ln>
            <a:solidFill>
              <a:srgbClr val="000000"/>
            </a:solidFill>
            <a:miter lim="800000"/>
            <a:headEnd/>
            <a:tailEnd/>
          </a:ln>
        </p:spPr>
      </p:sp>
      <p:sp>
        <p:nvSpPr>
          <p:cNvPr id="10854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57</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15</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pPr fontAlgn="base">
                <a:spcBef>
                  <a:spcPct val="0"/>
                </a:spcBef>
                <a:spcAft>
                  <a:spcPct val="0"/>
                </a:spcAft>
              </a:pPr>
              <a:t>17</a:t>
            </a:fld>
            <a:endParaRPr lang="en-US"/>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pPr fontAlgn="base">
                <a:spcBef>
                  <a:spcPct val="0"/>
                </a:spcBef>
                <a:spcAft>
                  <a:spcPct val="0"/>
                </a:spcAft>
              </a:pPr>
              <a:t>18</a:t>
            </a:fld>
            <a:endParaRPr lang="en-US"/>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pPr fontAlgn="base">
                <a:spcBef>
                  <a:spcPct val="0"/>
                </a:spcBef>
                <a:spcAft>
                  <a:spcPct val="0"/>
                </a:spcAft>
              </a:pPr>
              <a:t>19</a:t>
            </a:fld>
            <a:endParaRPr lang="en-US"/>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991193-837F-405F-BEE8-29089E50772C}" type="slidenum">
              <a:rPr lang="en-US"/>
              <a:pPr fontAlgn="base">
                <a:spcBef>
                  <a:spcPct val="0"/>
                </a:spcBef>
                <a:spcAft>
                  <a:spcPct val="0"/>
                </a:spcAft>
              </a:pPr>
              <a:t>20</a:t>
            </a:fld>
            <a:endParaRPr lang="en-US"/>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3EF15C-E5FE-498F-BBAF-7912119D7C07}" type="slidenum">
              <a:rPr lang="en-US"/>
              <a:pPr fontAlgn="base">
                <a:spcBef>
                  <a:spcPct val="0"/>
                </a:spcBef>
                <a:spcAft>
                  <a:spcPct val="0"/>
                </a:spcAft>
              </a:pPr>
              <a:t>21</a:t>
            </a:fld>
            <a:endParaRPr lang="en-US"/>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A5E858C2-BD66-4B03-A2E9-A995A88A5645}" type="datetime1">
              <a:rPr lang="en-US" altLang="zh-CN" smtClean="0"/>
              <a:t>12/19/2018</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2E5CD2C-A82E-46A1-B574-EF9F8042BC09}" type="datetime1">
              <a:rPr lang="en-US" altLang="zh-CN" smtClean="0"/>
              <a:t>12/19/2018</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80ED41-7D55-4D1B-B6CA-8C6A00513745}" type="datetime1">
              <a:rPr lang="en-US" altLang="zh-CN" smtClean="0"/>
              <a:t>12/19/2018</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57399BDC-6F21-43A8-B4AF-354A7B62A666}" type="datetime1">
              <a:rPr lang="en-US" altLang="zh-CN" smtClean="0"/>
              <a:t>12/19/2018</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9392900-A1AB-4263-80DE-56C65F0D54EA}" type="datetime1">
              <a:rPr lang="en-US" altLang="zh-CN" smtClean="0"/>
              <a:t>12/19/2018</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E22686AB-1069-4461-8C56-8AFFA5224F5A}" type="datetime1">
              <a:rPr lang="en-US" altLang="zh-CN" smtClean="0"/>
              <a:t>12/19/2018</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2FD27049-6989-4E9C-979C-8FFEA4525E95}" type="datetime1">
              <a:rPr lang="en-US" altLang="zh-CN" smtClean="0"/>
              <a:t>12/19/2018</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EC7DAA5-F735-45B8-898D-D2FC2AA1F360}" type="datetime1">
              <a:rPr lang="en-US" altLang="zh-CN" smtClean="0"/>
              <a:t>12/19/2018</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94505A6-240F-48E0-8F08-27D8CCEB1610}" type="datetime1">
              <a:rPr lang="en-US" altLang="zh-CN" smtClean="0"/>
              <a:t>12/19/2018</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61C661-AEDE-44E5-8288-7E32CFD9BEE2}" type="datetime1">
              <a:rPr lang="en-US" altLang="zh-CN" smtClean="0"/>
              <a:t>12/19/2018</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54C4BA-A317-4E13-96B6-E1975FF7F835}" type="datetime1">
              <a:rPr lang="en-US" altLang="zh-CN" smtClean="0"/>
              <a:t>12/19/2018</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057C538-7D1D-45FE-B978-6C8610E57D2F}" type="datetime1">
              <a:rPr lang="en-US" altLang="zh-CN" smtClean="0"/>
              <a:t>12/19/2018</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E1180B24-9C88-4B73-9E9E-0306020BE687}" type="datetime1">
              <a:rPr lang="en-US" altLang="zh-CN" smtClean="0"/>
              <a:t>12/19/2018</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77F4C1BE-B350-4B9D-BDEB-0C2DA50D5AA2}" type="datetime1">
              <a:rPr lang="en-US" altLang="zh-CN" smtClean="0"/>
              <a:t>12/19/2018</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sldNum="0"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www.stanford.edu/"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hyperlink" Target="http://www.stanford.edu/"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png"/><Relationship Id="rId4"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1.w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2.wmf"/><Relationship Id="rId5" Type="http://schemas.openxmlformats.org/officeDocument/2006/relationships/oleObject" Target="../embeddings/oleObject6.bin"/><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22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5.wmf"/><Relationship Id="rId5" Type="http://schemas.openxmlformats.org/officeDocument/2006/relationships/oleObject" Target="../embeddings/oleObject9.bin"/><Relationship Id="rId4" Type="http://schemas.openxmlformats.org/officeDocument/2006/relationships/image" Target="../media/image14.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4.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4.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smtClean="0"/>
              <a:t>Link </a:t>
            </a:r>
            <a:r>
              <a:rPr lang="en-US" sz="5400" dirty="0"/>
              <a:t>Analysis,  PageRank</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a:t>
            </a:r>
            <a:r>
              <a:rPr lang="en-US" sz="1200" b="1" dirty="0" smtClean="0">
                <a:latin typeface="Arial" pitchFamily="34" charset="0"/>
                <a:cs typeface="Arial" pitchFamily="34" charset="0"/>
              </a:rPr>
              <a:t>slides:</a:t>
            </a:r>
            <a:r>
              <a:rPr lang="en-US" sz="1200" dirty="0" smtClean="0">
                <a:latin typeface="Arial" pitchFamily="34" charset="0"/>
                <a:cs typeface="Arial" pitchFamily="34" charset="0"/>
              </a:rPr>
              <a:t> We </a:t>
            </a:r>
            <a:r>
              <a:rPr lang="en-US" sz="1200" dirty="0">
                <a:latin typeface="Arial" pitchFamily="34" charset="0"/>
                <a:cs typeface="Arial" pitchFamily="34" charset="0"/>
              </a:rPr>
              <a:t>would be delighted if you found this our material useful in giving your own lectures. Feel free to use these slides verbatim, or to modify them to fit your own needs</a:t>
            </a:r>
            <a:r>
              <a:rPr lang="en-US" sz="1200" dirty="0" smtClean="0">
                <a:latin typeface="Arial" pitchFamily="34" charset="0"/>
                <a:cs typeface="Arial" pitchFamily="34" charset="0"/>
              </a:rPr>
              <a:t>. If </a:t>
            </a:r>
            <a:r>
              <a:rPr lang="en-US" sz="1200" dirty="0">
                <a:latin typeface="Arial" pitchFamily="34" charset="0"/>
                <a:cs typeface="Arial" pitchFamily="34" charset="0"/>
              </a:rPr>
              <a:t>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a:t>
            </a:r>
            <a:r>
              <a:rPr lang="en-US" sz="1200" dirty="0" smtClean="0">
                <a:latin typeface="Arial" pitchFamily="34" charset="0"/>
                <a:cs typeface="Arial" pitchFamily="34" charset="0"/>
                <a:hlinkClick r:id="rId4"/>
              </a:rPr>
              <a:t>www.mmds.org</a:t>
            </a:r>
            <a:r>
              <a:rPr lang="en-US" sz="1200" dirty="0" smtClean="0">
                <a:latin typeface="Arial" pitchFamily="34" charset="0"/>
                <a:cs typeface="Arial" pitchFamily="34" charset="0"/>
              </a:rPr>
              <a:t> </a:t>
            </a:r>
          </a:p>
        </p:txBody>
      </p:sp>
    </p:spTree>
    <p:extLst>
      <p:ext uri="{BB962C8B-B14F-4D97-AF65-F5344CB8AC3E}">
        <p14:creationId xmlns:p14="http://schemas.microsoft.com/office/powerpoint/2010/main" val="191092438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0" name="Picture 7"/>
          <p:cNvPicPr>
            <a:picLocks noChangeAspect="1" noChangeArrowheads="1"/>
          </p:cNvPicPr>
          <p:nvPr/>
        </p:nvPicPr>
        <p:blipFill>
          <a:blip r:embed="rId2" cstate="print"/>
          <a:srcRect/>
          <a:stretch>
            <a:fillRect/>
          </a:stretch>
        </p:blipFill>
        <p:spPr bwMode="auto">
          <a:xfrm>
            <a:off x="5132515" y="2947986"/>
            <a:ext cx="4011485" cy="2995614"/>
          </a:xfrm>
          <a:prstGeom prst="rect">
            <a:avLst/>
          </a:prstGeom>
          <a:noFill/>
          <a:ln w="9525">
            <a:noFill/>
            <a:miter lim="800000"/>
            <a:headEnd/>
            <a:tailEnd/>
          </a:ln>
        </p:spPr>
      </p:pic>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Ranking Nodes on the Graph</a:t>
            </a:r>
            <a:endParaRPr lang="en-US" dirty="0">
              <a:solidFill>
                <a:schemeClr val="accent1">
                  <a:satMod val="150000"/>
                </a:schemeClr>
              </a:solidFill>
            </a:endParaRPr>
          </a:p>
        </p:txBody>
      </p:sp>
      <p:sp>
        <p:nvSpPr>
          <p:cNvPr id="36866" name="Content Placeholder 2"/>
          <p:cNvSpPr>
            <a:spLocks noGrp="1"/>
          </p:cNvSpPr>
          <p:nvPr>
            <p:ph idx="1"/>
          </p:nvPr>
        </p:nvSpPr>
        <p:spPr/>
        <p:txBody>
          <a:bodyPr/>
          <a:lstStyle/>
          <a:p>
            <a:r>
              <a:rPr lang="en-US" b="1" dirty="0" smtClean="0">
                <a:solidFill>
                  <a:srgbClr val="D60093"/>
                </a:solidFill>
              </a:rPr>
              <a:t>All web pages are not equally “important”</a:t>
            </a:r>
          </a:p>
          <a:p>
            <a:pPr marL="457200" lvl="1" indent="0">
              <a:buNone/>
            </a:pPr>
            <a:r>
              <a:rPr lang="en-US" dirty="0" smtClean="0">
                <a:hlinkClick r:id="rId3"/>
              </a:rPr>
              <a:t>www.joe-schmoe.com</a:t>
            </a:r>
            <a:r>
              <a:rPr lang="en-US" dirty="0" smtClean="0"/>
              <a:t> vs. </a:t>
            </a:r>
            <a:r>
              <a:rPr lang="en-US" dirty="0" smtClean="0">
                <a:hlinkClick r:id="rId4"/>
              </a:rPr>
              <a:t>www.stanford.edu</a:t>
            </a:r>
            <a:r>
              <a:rPr lang="en-US" dirty="0" smtClean="0"/>
              <a:t> </a:t>
            </a:r>
          </a:p>
          <a:p>
            <a:endParaRPr lang="en-US" dirty="0" smtClean="0"/>
          </a:p>
          <a:p>
            <a:r>
              <a:rPr lang="en-US" dirty="0" smtClean="0"/>
              <a:t>There is large diversity </a:t>
            </a:r>
            <a:br>
              <a:rPr lang="en-US" dirty="0" smtClean="0"/>
            </a:br>
            <a:r>
              <a:rPr lang="en-US" dirty="0" smtClean="0"/>
              <a:t>in the web-graph </a:t>
            </a:r>
            <a:br>
              <a:rPr lang="en-US" dirty="0" smtClean="0"/>
            </a:br>
            <a:r>
              <a:rPr lang="en-US" dirty="0" smtClean="0"/>
              <a:t>node connectivity.</a:t>
            </a:r>
            <a:br>
              <a:rPr lang="en-US" dirty="0" smtClean="0"/>
            </a:br>
            <a:r>
              <a:rPr lang="en-US" b="1" dirty="0" smtClean="0">
                <a:solidFill>
                  <a:srgbClr val="0000FF"/>
                </a:solidFill>
              </a:rPr>
              <a:t>Let’s rank the pages by </a:t>
            </a:r>
            <a:br>
              <a:rPr lang="en-US" b="1" dirty="0" smtClean="0">
                <a:solidFill>
                  <a:srgbClr val="0000FF"/>
                </a:solidFill>
              </a:rPr>
            </a:br>
            <a:r>
              <a:rPr lang="en-US" b="1" dirty="0" smtClean="0">
                <a:solidFill>
                  <a:srgbClr val="0000FF"/>
                </a:solidFill>
              </a:rPr>
              <a:t>the link structure!</a:t>
            </a:r>
            <a:endParaRPr lang="en-US" dirty="0" smtClean="0">
              <a:solidFill>
                <a:srgbClr val="0000FF"/>
              </a:solidFill>
            </a:endParaRPr>
          </a:p>
        </p:txBody>
      </p:sp>
      <p:sp>
        <p:nvSpPr>
          <p:cNvPr id="8" name="Oval 7"/>
          <p:cNvSpPr/>
          <p:nvPr/>
        </p:nvSpPr>
        <p:spPr>
          <a:xfrm>
            <a:off x="6073662" y="5135477"/>
            <a:ext cx="165947" cy="178288"/>
          </a:xfrm>
          <a:prstGeom prst="ellipse">
            <a:avLst/>
          </a:prstGeom>
          <a:solidFill>
            <a:srgbClr val="0000FF"/>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8112920" y="2895600"/>
            <a:ext cx="165947" cy="178288"/>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18016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Link Analysis Algorithms</a:t>
            </a:r>
          </a:p>
        </p:txBody>
      </p:sp>
      <p:sp>
        <p:nvSpPr>
          <p:cNvPr id="64515" name="Rectangle 3"/>
          <p:cNvSpPr>
            <a:spLocks noGrp="1" noChangeArrowheads="1"/>
          </p:cNvSpPr>
          <p:nvPr>
            <p:ph type="body" idx="1"/>
          </p:nvPr>
        </p:nvSpPr>
        <p:spPr/>
        <p:txBody>
          <a:bodyPr/>
          <a:lstStyle/>
          <a:p>
            <a:r>
              <a:rPr lang="en-US" dirty="0" smtClean="0">
                <a:solidFill>
                  <a:srgbClr val="D60093"/>
                </a:solidFill>
              </a:rPr>
              <a:t>We will cover the following</a:t>
            </a:r>
            <a:r>
              <a:rPr lang="en-US" b="1" dirty="0" smtClean="0">
                <a:solidFill>
                  <a:srgbClr val="D60093"/>
                </a:solidFill>
              </a:rPr>
              <a:t> Link Analysis approaches </a:t>
            </a:r>
            <a:r>
              <a:rPr lang="en-US" dirty="0" smtClean="0"/>
              <a:t>for computing </a:t>
            </a:r>
            <a:r>
              <a:rPr lang="en-US" b="1" dirty="0" err="1" smtClean="0">
                <a:solidFill>
                  <a:srgbClr val="0000FF"/>
                </a:solidFill>
              </a:rPr>
              <a:t>importances</a:t>
            </a:r>
            <a:r>
              <a:rPr lang="en-US" dirty="0" smtClean="0">
                <a:solidFill>
                  <a:srgbClr val="0000FF"/>
                </a:solidFill>
              </a:rPr>
              <a:t> </a:t>
            </a:r>
            <a:br>
              <a:rPr lang="en-US" dirty="0" smtClean="0">
                <a:solidFill>
                  <a:srgbClr val="0000FF"/>
                </a:solidFill>
              </a:rPr>
            </a:br>
            <a:r>
              <a:rPr lang="en-US" dirty="0" smtClean="0">
                <a:solidFill>
                  <a:srgbClr val="0000FF"/>
                </a:solidFill>
              </a:rPr>
              <a:t>of nodes in a graph</a:t>
            </a:r>
            <a:r>
              <a:rPr lang="en-US" dirty="0" smtClean="0"/>
              <a:t>:</a:t>
            </a:r>
            <a:endParaRPr lang="en-US" dirty="0" smtClean="0">
              <a:solidFill>
                <a:schemeClr val="accent3"/>
              </a:solidFill>
            </a:endParaRPr>
          </a:p>
          <a:p>
            <a:pPr lvl="1"/>
            <a:r>
              <a:rPr lang="en-US" dirty="0" smtClean="0"/>
              <a:t>Page </a:t>
            </a:r>
            <a:r>
              <a:rPr lang="en-US" dirty="0"/>
              <a:t>Rank</a:t>
            </a:r>
          </a:p>
          <a:p>
            <a:pPr lvl="1"/>
            <a:r>
              <a:rPr lang="en-US" dirty="0" smtClean="0"/>
              <a:t>Topic-Specific (Personalized) </a:t>
            </a:r>
            <a:r>
              <a:rPr lang="en-US" dirty="0"/>
              <a:t>Page </a:t>
            </a:r>
            <a:r>
              <a:rPr lang="en-US" dirty="0" smtClean="0"/>
              <a:t>Rank</a:t>
            </a:r>
          </a:p>
          <a:p>
            <a:pPr lvl="1"/>
            <a:r>
              <a:rPr lang="en-US" dirty="0" smtClean="0"/>
              <a:t>Web Spam </a:t>
            </a:r>
            <a:r>
              <a:rPr lang="en-US" dirty="0"/>
              <a:t>Detection </a:t>
            </a:r>
            <a:r>
              <a:rPr lang="en-US" dirty="0" smtClean="0"/>
              <a:t>Algorithms</a:t>
            </a:r>
            <a:endParaRPr lang="en-US" dirty="0"/>
          </a:p>
        </p:txBody>
      </p:sp>
    </p:spTree>
    <p:extLst>
      <p:ext uri="{BB962C8B-B14F-4D97-AF65-F5344CB8AC3E}">
        <p14:creationId xmlns:p14="http://schemas.microsoft.com/office/powerpoint/2010/main" val="3500112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smtClean="0"/>
              <a:t>PageRank</a:t>
            </a:r>
            <a:r>
              <a:rPr lang="en-US" sz="4800" dirty="0"/>
              <a:t>: </a:t>
            </a:r>
            <a:r>
              <a:rPr lang="en-US" sz="4800" dirty="0" smtClean="0"/>
              <a:t/>
            </a:r>
            <a:br>
              <a:rPr lang="en-US" sz="4800" dirty="0" smtClean="0"/>
            </a:br>
            <a:r>
              <a:rPr lang="en-US" sz="4800" dirty="0" smtClean="0"/>
              <a:t>The “Flow” Formulation</a:t>
            </a:r>
            <a:endParaRPr lang="en-US" sz="4800" dirty="0"/>
          </a:p>
        </p:txBody>
      </p:sp>
    </p:spTree>
    <p:extLst>
      <p:ext uri="{BB962C8B-B14F-4D97-AF65-F5344CB8AC3E}">
        <p14:creationId xmlns:p14="http://schemas.microsoft.com/office/powerpoint/2010/main" val="108834856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Links as Votes</a:t>
            </a:r>
            <a:endParaRPr lang="en-US" dirty="0">
              <a:solidFill>
                <a:schemeClr val="accent1">
                  <a:satMod val="150000"/>
                </a:schemeClr>
              </a:solidFill>
            </a:endParaRPr>
          </a:p>
        </p:txBody>
      </p:sp>
      <p:sp>
        <p:nvSpPr>
          <p:cNvPr id="37890" name="Content Placeholder 2"/>
          <p:cNvSpPr>
            <a:spLocks noGrp="1"/>
          </p:cNvSpPr>
          <p:nvPr>
            <p:ph idx="1"/>
          </p:nvPr>
        </p:nvSpPr>
        <p:spPr/>
        <p:txBody>
          <a:bodyPr/>
          <a:lstStyle/>
          <a:p>
            <a:pPr lvl="8"/>
            <a:endParaRPr lang="en-US" sz="400" dirty="0"/>
          </a:p>
          <a:p>
            <a:r>
              <a:rPr lang="en-US" b="1" dirty="0" smtClean="0">
                <a:solidFill>
                  <a:srgbClr val="0000FF"/>
                </a:solidFill>
              </a:rPr>
              <a:t>Idea:</a:t>
            </a:r>
            <a:r>
              <a:rPr lang="en-US" dirty="0" smtClean="0">
                <a:solidFill>
                  <a:srgbClr val="0000FF"/>
                </a:solidFill>
              </a:rPr>
              <a:t> </a:t>
            </a:r>
            <a:r>
              <a:rPr lang="en-US" b="1" dirty="0">
                <a:solidFill>
                  <a:srgbClr val="0000FF"/>
                </a:solidFill>
              </a:rPr>
              <a:t>Links as votes</a:t>
            </a:r>
          </a:p>
          <a:p>
            <a:pPr lvl="1"/>
            <a:r>
              <a:rPr lang="en-US" b="1" dirty="0"/>
              <a:t>Page is more important if it has more links</a:t>
            </a:r>
          </a:p>
          <a:p>
            <a:pPr lvl="2"/>
            <a:r>
              <a:rPr lang="en-US" dirty="0"/>
              <a:t>In-coming links? Out-going links?</a:t>
            </a:r>
          </a:p>
          <a:p>
            <a:r>
              <a:rPr lang="en-US" b="1" dirty="0" smtClean="0">
                <a:solidFill>
                  <a:srgbClr val="008000"/>
                </a:solidFill>
              </a:rPr>
              <a:t>Think of in-links as votes:</a:t>
            </a:r>
          </a:p>
          <a:p>
            <a:pPr lvl="1"/>
            <a:r>
              <a:rPr lang="en-US" sz="2000" dirty="0" smtClean="0">
                <a:hlinkClick r:id="rId2"/>
              </a:rPr>
              <a:t>www.stanford.edu</a:t>
            </a:r>
            <a:r>
              <a:rPr lang="en-US" sz="2000" dirty="0" smtClean="0"/>
              <a:t> has 23,400 in-links</a:t>
            </a:r>
          </a:p>
          <a:p>
            <a:pPr lvl="1"/>
            <a:r>
              <a:rPr lang="en-US" sz="2000" dirty="0" smtClean="0">
                <a:hlinkClick r:id="rId3"/>
              </a:rPr>
              <a:t>www.joe-schmoe.com</a:t>
            </a:r>
            <a:r>
              <a:rPr lang="en-US" sz="2000" dirty="0" smtClean="0"/>
              <a:t> has 1 in-link</a:t>
            </a:r>
          </a:p>
          <a:p>
            <a:pPr lvl="8"/>
            <a:endParaRPr lang="en-US" sz="1000" dirty="0" smtClean="0"/>
          </a:p>
          <a:p>
            <a:r>
              <a:rPr lang="en-US" b="1" dirty="0" smtClean="0">
                <a:solidFill>
                  <a:srgbClr val="D60093"/>
                </a:solidFill>
              </a:rPr>
              <a:t>Are all in-links are equal?</a:t>
            </a:r>
          </a:p>
          <a:p>
            <a:pPr lvl="1"/>
            <a:r>
              <a:rPr lang="en-US" b="1" dirty="0" smtClean="0"/>
              <a:t>Links from important pages count more</a:t>
            </a:r>
          </a:p>
          <a:p>
            <a:pPr lvl="1"/>
            <a:r>
              <a:rPr lang="en-US" dirty="0" smtClean="0"/>
              <a:t>Recursive question! </a:t>
            </a:r>
          </a:p>
        </p:txBody>
      </p:sp>
    </p:spTree>
    <p:extLst>
      <p:ext uri="{BB962C8B-B14F-4D97-AF65-F5344CB8AC3E}">
        <p14:creationId xmlns:p14="http://schemas.microsoft.com/office/powerpoint/2010/main" val="2456294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PageRank Scores</a:t>
            </a:r>
            <a:endParaRPr lang="en-US" dirty="0"/>
          </a:p>
        </p:txBody>
      </p:sp>
      <p:cxnSp>
        <p:nvCxnSpPr>
          <p:cNvPr id="10" name="Straight Arrow Connector 9"/>
          <p:cNvCxnSpPr/>
          <p:nvPr/>
        </p:nvCxnSpPr>
        <p:spPr>
          <a:xfrm flipV="1">
            <a:off x="4703619" y="2209800"/>
            <a:ext cx="1066800" cy="152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731327" y="2819400"/>
            <a:ext cx="990600" cy="762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33827" y="3571827"/>
            <a:ext cx="627466" cy="77986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837054" y="3578754"/>
            <a:ext cx="597065" cy="7396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127760" y="2731174"/>
            <a:ext cx="243840" cy="148060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2788920" y="3962400"/>
            <a:ext cx="274320" cy="160025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2982894" y="4953000"/>
            <a:ext cx="1817706" cy="69000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1999136" y="4602480"/>
            <a:ext cx="2829172" cy="1371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390900" y="3990108"/>
            <a:ext cx="236220" cy="187457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800313" y="5134514"/>
            <a:ext cx="1140199" cy="78973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720254" y="5288280"/>
            <a:ext cx="461346" cy="72042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3962400" y="3858489"/>
            <a:ext cx="563880" cy="21183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749967" y="5195198"/>
            <a:ext cx="299522" cy="7307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7315200" y="5182971"/>
            <a:ext cx="369906" cy="68857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47560" y="3200400"/>
            <a:ext cx="2229282" cy="1280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897880" y="4899689"/>
            <a:ext cx="872868" cy="5331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877099" y="4602480"/>
            <a:ext cx="872868" cy="6858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057400" y="1295400"/>
            <a:ext cx="2667000" cy="266700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B</a:t>
            </a:r>
          </a:p>
          <a:p>
            <a:pPr algn="ctr"/>
            <a:r>
              <a:rPr lang="en-US" sz="2000" b="1" dirty="0" smtClean="0">
                <a:latin typeface="Arial" pitchFamily="34" charset="0"/>
                <a:cs typeface="Arial" pitchFamily="34" charset="0"/>
              </a:rPr>
              <a:t>38.4</a:t>
            </a:r>
          </a:p>
          <a:p>
            <a:pPr algn="ctr"/>
            <a:endParaRPr lang="en-US" sz="2000" b="1" dirty="0">
              <a:latin typeface="Arial" pitchFamily="34" charset="0"/>
              <a:cs typeface="Arial" pitchFamily="34" charset="0"/>
            </a:endParaRPr>
          </a:p>
        </p:txBody>
      </p:sp>
      <p:sp>
        <p:nvSpPr>
          <p:cNvPr id="9" name="Oval 8"/>
          <p:cNvSpPr/>
          <p:nvPr/>
        </p:nvSpPr>
        <p:spPr>
          <a:xfrm>
            <a:off x="5715000" y="1295400"/>
            <a:ext cx="2667000" cy="2667000"/>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C</a:t>
            </a:r>
          </a:p>
          <a:p>
            <a:pPr algn="ctr"/>
            <a:r>
              <a:rPr lang="en-US" sz="2000" b="1" dirty="0" smtClean="0">
                <a:latin typeface="Arial" pitchFamily="34" charset="0"/>
                <a:cs typeface="Arial" pitchFamily="34" charset="0"/>
              </a:rPr>
              <a:t>34.3</a:t>
            </a:r>
            <a:endParaRPr lang="en-US" sz="2000" b="1" dirty="0">
              <a:latin typeface="Arial" pitchFamily="34" charset="0"/>
              <a:cs typeface="Arial" pitchFamily="34" charset="0"/>
            </a:endParaRPr>
          </a:p>
        </p:txBody>
      </p:sp>
      <p:sp>
        <p:nvSpPr>
          <p:cNvPr id="13" name="Oval 12"/>
          <p:cNvSpPr/>
          <p:nvPr/>
        </p:nvSpPr>
        <p:spPr>
          <a:xfrm>
            <a:off x="4800600" y="4191000"/>
            <a:ext cx="1097280" cy="109728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E</a:t>
            </a:r>
          </a:p>
          <a:p>
            <a:pPr algn="ctr"/>
            <a:r>
              <a:rPr lang="en-US" sz="2000" b="1" dirty="0" smtClean="0">
                <a:latin typeface="Arial" pitchFamily="34" charset="0"/>
                <a:cs typeface="Arial" pitchFamily="34" charset="0"/>
              </a:rPr>
              <a:t>8.1</a:t>
            </a:r>
            <a:endParaRPr lang="en-US" sz="2000" b="1" dirty="0">
              <a:latin typeface="Arial" pitchFamily="34" charset="0"/>
              <a:cs typeface="Arial" pitchFamily="34" charset="0"/>
            </a:endParaRPr>
          </a:p>
        </p:txBody>
      </p:sp>
      <p:sp>
        <p:nvSpPr>
          <p:cNvPr id="16" name="Oval 15"/>
          <p:cNvSpPr/>
          <p:nvPr/>
        </p:nvSpPr>
        <p:spPr>
          <a:xfrm>
            <a:off x="6756322" y="4360011"/>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F</a:t>
            </a:r>
          </a:p>
          <a:p>
            <a:pPr algn="ctr"/>
            <a:r>
              <a:rPr lang="en-US" sz="2000" b="1" dirty="0" smtClean="0">
                <a:latin typeface="Arial" pitchFamily="34" charset="0"/>
                <a:cs typeface="Arial" pitchFamily="34" charset="0"/>
              </a:rPr>
              <a:t>3.9</a:t>
            </a:r>
            <a:endParaRPr lang="en-US" sz="2000" b="1" dirty="0">
              <a:latin typeface="Arial" pitchFamily="34" charset="0"/>
              <a:cs typeface="Arial" pitchFamily="34" charset="0"/>
            </a:endParaRPr>
          </a:p>
        </p:txBody>
      </p:sp>
      <p:sp>
        <p:nvSpPr>
          <p:cNvPr id="18" name="Oval 17"/>
          <p:cNvSpPr/>
          <p:nvPr/>
        </p:nvSpPr>
        <p:spPr>
          <a:xfrm>
            <a:off x="1148468" y="4191000"/>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D</a:t>
            </a:r>
          </a:p>
          <a:p>
            <a:pPr algn="ctr"/>
            <a:r>
              <a:rPr lang="en-US" sz="2000" b="1" dirty="0" smtClean="0">
                <a:latin typeface="Arial" pitchFamily="34" charset="0"/>
                <a:cs typeface="Arial" pitchFamily="34" charset="0"/>
              </a:rPr>
              <a:t>3.9</a:t>
            </a:r>
            <a:endParaRPr lang="en-US" sz="2000" b="1" dirty="0">
              <a:latin typeface="Arial" pitchFamily="34" charset="0"/>
              <a:cs typeface="Arial" pitchFamily="34" charset="0"/>
            </a:endParaRPr>
          </a:p>
        </p:txBody>
      </p:sp>
      <p:sp>
        <p:nvSpPr>
          <p:cNvPr id="19" name="Oval 18"/>
          <p:cNvSpPr/>
          <p:nvPr/>
        </p:nvSpPr>
        <p:spPr>
          <a:xfrm>
            <a:off x="762000" y="1978873"/>
            <a:ext cx="731520" cy="73152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A</a:t>
            </a:r>
          </a:p>
          <a:p>
            <a:pPr algn="ctr"/>
            <a:r>
              <a:rPr lang="en-US" sz="2000" b="1" dirty="0" smtClean="0">
                <a:latin typeface="Arial" pitchFamily="34" charset="0"/>
                <a:cs typeface="Arial" pitchFamily="34" charset="0"/>
              </a:rPr>
              <a:t>3.3</a:t>
            </a:r>
            <a:endParaRPr lang="en-US" sz="2000" b="1" dirty="0">
              <a:latin typeface="Arial" pitchFamily="34" charset="0"/>
              <a:cs typeface="Arial" pitchFamily="34" charset="0"/>
            </a:endParaRPr>
          </a:p>
        </p:txBody>
      </p:sp>
      <p:sp>
        <p:nvSpPr>
          <p:cNvPr id="20" name="Oval 19"/>
          <p:cNvSpPr/>
          <p:nvPr/>
        </p:nvSpPr>
        <p:spPr>
          <a:xfrm>
            <a:off x="2514600" y="556265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2" name="Oval 21"/>
          <p:cNvSpPr/>
          <p:nvPr/>
        </p:nvSpPr>
        <p:spPr>
          <a:xfrm>
            <a:off x="3352800" y="583697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3" name="Oval 22"/>
          <p:cNvSpPr/>
          <p:nvPr/>
        </p:nvSpPr>
        <p:spPr>
          <a:xfrm>
            <a:off x="4251960" y="592836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4" name="Oval 23"/>
          <p:cNvSpPr/>
          <p:nvPr/>
        </p:nvSpPr>
        <p:spPr>
          <a:xfrm>
            <a:off x="6385560" y="5879107"/>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5" name="Oval 24"/>
          <p:cNvSpPr/>
          <p:nvPr/>
        </p:nvSpPr>
        <p:spPr>
          <a:xfrm>
            <a:off x="7604760" y="579120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Tree>
    <p:extLst>
      <p:ext uri="{BB962C8B-B14F-4D97-AF65-F5344CB8AC3E}">
        <p14:creationId xmlns:p14="http://schemas.microsoft.com/office/powerpoint/2010/main" val="3109282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Simple </a:t>
            </a:r>
            <a:r>
              <a:rPr lang="en-US" dirty="0" smtClean="0">
                <a:solidFill>
                  <a:schemeClr val="accent1">
                    <a:satMod val="150000"/>
                  </a:schemeClr>
                </a:solidFill>
              </a:rPr>
              <a:t>Recursive Formulation</a:t>
            </a:r>
            <a:endParaRPr lang="en-US" dirty="0">
              <a:solidFill>
                <a:schemeClr val="accent1">
                  <a:satMod val="150000"/>
                </a:schemeClr>
              </a:solidFill>
            </a:endParaRPr>
          </a:p>
        </p:txBody>
      </p:sp>
      <p:sp>
        <p:nvSpPr>
          <p:cNvPr id="9219" name="Rectangle 3"/>
          <p:cNvSpPr>
            <a:spLocks noGrp="1" noChangeArrowheads="1"/>
          </p:cNvSpPr>
          <p:nvPr>
            <p:ph type="body" idx="1"/>
          </p:nvPr>
        </p:nvSpPr>
        <p:spPr>
          <a:xfrm>
            <a:off x="457200" y="1295400"/>
            <a:ext cx="8229600" cy="3809999"/>
          </a:xfrm>
        </p:spPr>
        <p:txBody>
          <a:bodyPr/>
          <a:lstStyle/>
          <a:p>
            <a:r>
              <a:rPr lang="en-US" dirty="0" smtClean="0"/>
              <a:t>Each link’s vote is proportional to the </a:t>
            </a:r>
            <a:r>
              <a:rPr lang="en-US" b="1" dirty="0" smtClean="0">
                <a:solidFill>
                  <a:srgbClr val="008000"/>
                </a:solidFill>
              </a:rPr>
              <a:t>importance</a:t>
            </a:r>
            <a:r>
              <a:rPr lang="en-US" dirty="0" smtClean="0">
                <a:solidFill>
                  <a:srgbClr val="008000"/>
                </a:solidFill>
              </a:rPr>
              <a:t> </a:t>
            </a:r>
            <a:r>
              <a:rPr lang="en-US" dirty="0" smtClean="0"/>
              <a:t>of its source page</a:t>
            </a:r>
          </a:p>
          <a:p>
            <a:pPr lvl="8"/>
            <a:endParaRPr lang="en-US" dirty="0" smtClean="0"/>
          </a:p>
          <a:p>
            <a:r>
              <a:rPr lang="en-US" dirty="0" smtClean="0"/>
              <a:t>If page </a:t>
            </a:r>
            <a:r>
              <a:rPr lang="en-US" b="1" i="1" dirty="0" smtClean="0">
                <a:solidFill>
                  <a:srgbClr val="FF0000"/>
                </a:solidFill>
              </a:rPr>
              <a:t>j</a:t>
            </a:r>
            <a:r>
              <a:rPr lang="en-US" dirty="0" smtClean="0"/>
              <a:t> with importance </a:t>
            </a:r>
            <a:r>
              <a:rPr lang="en-US" b="1" i="1" dirty="0" err="1" smtClean="0">
                <a:solidFill>
                  <a:srgbClr val="0000FF"/>
                </a:solidFill>
              </a:rPr>
              <a:t>r</a:t>
            </a:r>
            <a:r>
              <a:rPr lang="en-US" b="1" i="1" baseline="-25000" dirty="0" err="1" smtClean="0">
                <a:solidFill>
                  <a:srgbClr val="0000FF"/>
                </a:solidFill>
              </a:rPr>
              <a:t>j</a:t>
            </a:r>
            <a:r>
              <a:rPr lang="en-US" dirty="0" smtClean="0"/>
              <a:t> has </a:t>
            </a:r>
            <a:r>
              <a:rPr lang="en-US" b="1" i="1" dirty="0" smtClean="0">
                <a:solidFill>
                  <a:srgbClr val="0000FF"/>
                </a:solidFill>
              </a:rPr>
              <a:t>n</a:t>
            </a:r>
            <a:r>
              <a:rPr lang="en-US" dirty="0" smtClean="0"/>
              <a:t> out-links, each link gets </a:t>
            </a:r>
            <a:r>
              <a:rPr lang="en-US" b="1" i="1" dirty="0" err="1" smtClean="0">
                <a:solidFill>
                  <a:srgbClr val="0000FF"/>
                </a:solidFill>
              </a:rPr>
              <a:t>r</a:t>
            </a:r>
            <a:r>
              <a:rPr lang="en-US" b="1" i="1" baseline="-25000" dirty="0" err="1" smtClean="0">
                <a:solidFill>
                  <a:srgbClr val="0000FF"/>
                </a:solidFill>
              </a:rPr>
              <a:t>j</a:t>
            </a:r>
            <a:r>
              <a:rPr lang="en-US" b="1" i="1" baseline="-25000" dirty="0" smtClean="0">
                <a:solidFill>
                  <a:srgbClr val="0000FF"/>
                </a:solidFill>
              </a:rPr>
              <a:t> </a:t>
            </a:r>
            <a:r>
              <a:rPr lang="en-US" b="1" i="1" dirty="0" smtClean="0">
                <a:solidFill>
                  <a:srgbClr val="0000FF"/>
                </a:solidFill>
              </a:rPr>
              <a:t>/ n</a:t>
            </a:r>
            <a:r>
              <a:rPr lang="en-US" dirty="0" smtClean="0"/>
              <a:t> votes</a:t>
            </a:r>
          </a:p>
          <a:p>
            <a:pPr lvl="8"/>
            <a:endParaRPr lang="en-US" dirty="0" smtClean="0"/>
          </a:p>
          <a:p>
            <a:r>
              <a:rPr lang="en-US" dirty="0" smtClean="0"/>
              <a:t>Page </a:t>
            </a:r>
            <a:r>
              <a:rPr lang="en-US" b="1" i="1" dirty="0" smtClean="0">
                <a:solidFill>
                  <a:srgbClr val="FF0000"/>
                </a:solidFill>
              </a:rPr>
              <a:t>j</a:t>
            </a:r>
            <a:r>
              <a:rPr lang="en-US" dirty="0" smtClean="0"/>
              <a:t>’s own importance is the sum of the votes on its in-links</a:t>
            </a:r>
          </a:p>
        </p:txBody>
      </p:sp>
      <p:sp>
        <p:nvSpPr>
          <p:cNvPr id="7" name="Line 32"/>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8" name="Line 5"/>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9" name="Line 6"/>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1" name="Oval 17"/>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16" name="Line 5"/>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7" name="Line 5"/>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 name="TextBox 1"/>
          <p:cNvSpPr txBox="1"/>
          <p:nvPr/>
        </p:nvSpPr>
        <p:spPr>
          <a:xfrm>
            <a:off x="5297611" y="5334371"/>
            <a:ext cx="269626" cy="461665"/>
          </a:xfrm>
          <a:prstGeom prst="rect">
            <a:avLst/>
          </a:prstGeom>
          <a:noFill/>
        </p:spPr>
        <p:txBody>
          <a:bodyPr wrap="none" rtlCol="0">
            <a:spAutoFit/>
          </a:bodyPr>
          <a:lstStyle/>
          <a:p>
            <a:r>
              <a:rPr lang="en-US" sz="2400" b="1" i="1" dirty="0" smtClean="0">
                <a:solidFill>
                  <a:srgbClr val="FF0000"/>
                </a:solidFill>
                <a:latin typeface="Arial" pitchFamily="34" charset="0"/>
                <a:cs typeface="Arial" pitchFamily="34" charset="0"/>
              </a:rPr>
              <a:t>j</a:t>
            </a:r>
          </a:p>
        </p:txBody>
      </p:sp>
      <p:sp>
        <p:nvSpPr>
          <p:cNvPr id="20" name="Line 5"/>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1" name="Line 5"/>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2" name="Line 5"/>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24" name="Line 5"/>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5" name="Line 5"/>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0" name="Oval 15"/>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smtClean="0">
                <a:solidFill>
                  <a:schemeClr val="bg1"/>
                </a:solidFill>
              </a:rPr>
              <a:t>k</a:t>
            </a:r>
            <a:endParaRPr lang="en-US" b="1" i="1" dirty="0">
              <a:solidFill>
                <a:schemeClr val="bg1"/>
              </a:solidFill>
            </a:endParaRPr>
          </a:p>
        </p:txBody>
      </p:sp>
      <p:sp>
        <p:nvSpPr>
          <p:cNvPr id="12" name="Oval 19"/>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err="1" smtClean="0">
                <a:solidFill>
                  <a:schemeClr val="bg1"/>
                </a:solidFill>
              </a:rPr>
              <a:t>i</a:t>
            </a:r>
            <a:endParaRPr lang="en-US" b="1" i="1" dirty="0">
              <a:solidFill>
                <a:schemeClr val="bg1"/>
              </a:solidFill>
            </a:endParaRPr>
          </a:p>
        </p:txBody>
      </p:sp>
      <p:sp>
        <p:nvSpPr>
          <p:cNvPr id="26" name="Line 5"/>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7" name="Line 5"/>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9" name="Line 5"/>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0" name="Line 5"/>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1" name="Line 5"/>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3" name="Oval 20"/>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4" name="Oval 15"/>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5" name="Oval 19"/>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32" name="Line 5"/>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3" name="Line 5"/>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4" name="Line 5"/>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5" name="Line 5"/>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6" name="Line 5"/>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7" name="Line 5"/>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 name="Rectangle 2"/>
          <p:cNvSpPr/>
          <p:nvPr/>
        </p:nvSpPr>
        <p:spPr>
          <a:xfrm>
            <a:off x="5923530" y="5449824"/>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p>
        </p:txBody>
      </p:sp>
      <p:sp>
        <p:nvSpPr>
          <p:cNvPr id="38" name="Rectangle 37"/>
          <p:cNvSpPr/>
          <p:nvPr/>
        </p:nvSpPr>
        <p:spPr>
          <a:xfrm>
            <a:off x="5818632" y="5888736"/>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p>
        </p:txBody>
      </p:sp>
      <p:sp>
        <p:nvSpPr>
          <p:cNvPr id="39" name="Rectangle 38"/>
          <p:cNvSpPr/>
          <p:nvPr/>
        </p:nvSpPr>
        <p:spPr>
          <a:xfrm>
            <a:off x="5257800" y="5879068"/>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p>
        </p:txBody>
      </p:sp>
      <p:sp>
        <p:nvSpPr>
          <p:cNvPr id="41" name="TextBox 40"/>
          <p:cNvSpPr txBox="1"/>
          <p:nvPr/>
        </p:nvSpPr>
        <p:spPr>
          <a:xfrm>
            <a:off x="2667000" y="5558135"/>
            <a:ext cx="1789272" cy="461665"/>
          </a:xfrm>
          <a:prstGeom prst="rect">
            <a:avLst/>
          </a:prstGeom>
          <a:noFill/>
        </p:spPr>
        <p:txBody>
          <a:bodyPr wrap="none" rtlCol="0">
            <a:spAutoFit/>
          </a:bodyPr>
          <a:lstStyle/>
          <a:p>
            <a:r>
              <a:rPr lang="en-US" sz="2400" b="1" i="1" dirty="0" err="1" smtClean="0">
                <a:solidFill>
                  <a:srgbClr val="FF0000"/>
                </a:solidFill>
                <a:latin typeface="Arial" pitchFamily="34" charset="0"/>
                <a:cs typeface="Arial" pitchFamily="34" charset="0"/>
              </a:rPr>
              <a:t>r</a:t>
            </a:r>
            <a:r>
              <a:rPr lang="en-US" sz="2400" b="1" i="1" baseline="-25000" dirty="0" err="1" smtClean="0">
                <a:solidFill>
                  <a:srgbClr val="FF0000"/>
                </a:solidFill>
                <a:latin typeface="Arial" pitchFamily="34" charset="0"/>
                <a:cs typeface="Arial" pitchFamily="34" charset="0"/>
              </a:rPr>
              <a:t>j</a:t>
            </a:r>
            <a:r>
              <a:rPr lang="en-US" sz="2400" b="1" i="1" baseline="-25000" dirty="0" smtClean="0">
                <a:solidFill>
                  <a:srgbClr val="FF0000"/>
                </a:solidFill>
                <a:latin typeface="Arial" pitchFamily="34" charset="0"/>
                <a:cs typeface="Arial" pitchFamily="34" charset="0"/>
              </a:rPr>
              <a:t> </a:t>
            </a:r>
            <a:r>
              <a:rPr lang="en-US" sz="2400" b="1" i="1" dirty="0" smtClean="0">
                <a:solidFill>
                  <a:srgbClr val="FF0000"/>
                </a:solidFill>
                <a:latin typeface="Arial" pitchFamily="34" charset="0"/>
                <a:cs typeface="Arial" pitchFamily="34" charset="0"/>
              </a:rPr>
              <a:t>= </a:t>
            </a:r>
            <a:r>
              <a:rPr lang="en-US" sz="2400" b="1" i="1" dirty="0" err="1" smtClean="0">
                <a:solidFill>
                  <a:srgbClr val="008000"/>
                </a:solidFill>
                <a:latin typeface="Arial" pitchFamily="34" charset="0"/>
                <a:cs typeface="Arial" pitchFamily="34" charset="0"/>
              </a:rPr>
              <a:t>r</a:t>
            </a:r>
            <a:r>
              <a:rPr lang="en-US" sz="2400" b="1" i="1" baseline="-25000" dirty="0" err="1" smtClean="0">
                <a:solidFill>
                  <a:srgbClr val="008000"/>
                </a:solidFill>
                <a:latin typeface="Arial" pitchFamily="34" charset="0"/>
                <a:cs typeface="Arial" pitchFamily="34" charset="0"/>
              </a:rPr>
              <a:t>i</a:t>
            </a:r>
            <a:r>
              <a:rPr lang="en-US" sz="2400" b="1" i="1" dirty="0" smtClean="0">
                <a:solidFill>
                  <a:srgbClr val="008000"/>
                </a:solidFill>
                <a:latin typeface="Arial" pitchFamily="34" charset="0"/>
                <a:cs typeface="Arial" pitchFamily="34" charset="0"/>
              </a:rPr>
              <a:t>/3</a:t>
            </a:r>
            <a:r>
              <a:rPr lang="en-US" sz="2400" b="1" i="1" dirty="0" smtClean="0">
                <a:latin typeface="Arial" pitchFamily="34" charset="0"/>
                <a:cs typeface="Arial" pitchFamily="34" charset="0"/>
              </a:rPr>
              <a:t>+</a:t>
            </a:r>
            <a:r>
              <a:rPr lang="en-US" sz="2400" b="1" i="1" dirty="0" smtClean="0">
                <a:solidFill>
                  <a:srgbClr val="008000"/>
                </a:solidFill>
                <a:latin typeface="Arial" pitchFamily="34" charset="0"/>
                <a:cs typeface="Arial" pitchFamily="34" charset="0"/>
              </a:rPr>
              <a:t>r</a:t>
            </a:r>
            <a:r>
              <a:rPr lang="en-US" sz="2400" b="1" i="1" baseline="-25000" dirty="0" smtClean="0">
                <a:solidFill>
                  <a:srgbClr val="008000"/>
                </a:solidFill>
                <a:latin typeface="Arial" pitchFamily="34" charset="0"/>
                <a:cs typeface="Arial" pitchFamily="34" charset="0"/>
              </a:rPr>
              <a:t>k</a:t>
            </a:r>
            <a:r>
              <a:rPr lang="en-US" sz="2400" b="1" i="1" dirty="0" smtClean="0">
                <a:solidFill>
                  <a:srgbClr val="008000"/>
                </a:solidFill>
                <a:latin typeface="Arial" pitchFamily="34" charset="0"/>
                <a:cs typeface="Arial" pitchFamily="34" charset="0"/>
              </a:rPr>
              <a:t>/4</a:t>
            </a:r>
          </a:p>
        </p:txBody>
      </p:sp>
      <p:sp>
        <p:nvSpPr>
          <p:cNvPr id="18" name="Rectangle 17"/>
          <p:cNvSpPr/>
          <p:nvPr/>
        </p:nvSpPr>
        <p:spPr>
          <a:xfrm>
            <a:off x="5465186" y="4939546"/>
            <a:ext cx="510076" cy="369332"/>
          </a:xfrm>
          <a:prstGeom prst="rect">
            <a:avLst/>
          </a:prstGeom>
        </p:spPr>
        <p:txBody>
          <a:bodyPr wrap="none">
            <a:spAutoFit/>
          </a:bodyPr>
          <a:lstStyle/>
          <a:p>
            <a:r>
              <a:rPr lang="en-US" b="1" i="1" dirty="0" err="1" smtClean="0">
                <a:solidFill>
                  <a:srgbClr val="008000"/>
                </a:solidFill>
                <a:latin typeface="Arial" pitchFamily="34" charset="0"/>
                <a:cs typeface="Arial" pitchFamily="34" charset="0"/>
              </a:rPr>
              <a:t>r</a:t>
            </a:r>
            <a:r>
              <a:rPr lang="en-US" b="1" i="1" baseline="-25000" dirty="0" err="1" smtClean="0">
                <a:solidFill>
                  <a:srgbClr val="008000"/>
                </a:solidFill>
                <a:latin typeface="Arial" pitchFamily="34" charset="0"/>
                <a:cs typeface="Arial" pitchFamily="34" charset="0"/>
              </a:rPr>
              <a:t>i</a:t>
            </a:r>
            <a:r>
              <a:rPr lang="en-US" b="1" i="1" dirty="0" smtClean="0">
                <a:solidFill>
                  <a:srgbClr val="008000"/>
                </a:solidFill>
                <a:latin typeface="Arial" pitchFamily="34" charset="0"/>
                <a:cs typeface="Arial" pitchFamily="34" charset="0"/>
              </a:rPr>
              <a:t>/3</a:t>
            </a:r>
            <a:endParaRPr lang="en-US" b="1" i="1" dirty="0">
              <a:solidFill>
                <a:srgbClr val="008000"/>
              </a:solidFill>
              <a:latin typeface="Arial" pitchFamily="34" charset="0"/>
              <a:cs typeface="Arial" pitchFamily="34" charset="0"/>
            </a:endParaRPr>
          </a:p>
        </p:txBody>
      </p:sp>
      <p:sp>
        <p:nvSpPr>
          <p:cNvPr id="19" name="Rectangle 18"/>
          <p:cNvSpPr/>
          <p:nvPr/>
        </p:nvSpPr>
        <p:spPr>
          <a:xfrm>
            <a:off x="5943600" y="5029200"/>
            <a:ext cx="551754" cy="369332"/>
          </a:xfrm>
          <a:prstGeom prst="rect">
            <a:avLst/>
          </a:prstGeom>
        </p:spPr>
        <p:txBody>
          <a:bodyPr wrap="none">
            <a:spAutoFit/>
          </a:bodyPr>
          <a:lstStyle/>
          <a:p>
            <a:r>
              <a:rPr lang="en-US" b="1" i="1" dirty="0" err="1" smtClean="0">
                <a:solidFill>
                  <a:srgbClr val="008000"/>
                </a:solidFill>
                <a:latin typeface="Arial" pitchFamily="34" charset="0"/>
                <a:cs typeface="Arial" pitchFamily="34" charset="0"/>
              </a:rPr>
              <a:t>r</a:t>
            </a:r>
            <a:r>
              <a:rPr lang="en-US" b="1" i="1" baseline="-25000" dirty="0" err="1" smtClean="0">
                <a:solidFill>
                  <a:srgbClr val="008000"/>
                </a:solidFill>
                <a:latin typeface="Arial" pitchFamily="34" charset="0"/>
                <a:cs typeface="Arial" pitchFamily="34" charset="0"/>
              </a:rPr>
              <a:t>k</a:t>
            </a:r>
            <a:r>
              <a:rPr lang="en-US" b="1" i="1" dirty="0" smtClean="0">
                <a:solidFill>
                  <a:srgbClr val="008000"/>
                </a:solidFill>
                <a:latin typeface="Arial" pitchFamily="34" charset="0"/>
                <a:cs typeface="Arial" pitchFamily="34" charset="0"/>
              </a:rPr>
              <a:t>/4</a:t>
            </a:r>
            <a:endParaRPr lang="en-US" b="1"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5802165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 The “Flow” Model</a:t>
            </a:r>
            <a:endParaRPr lang="en-US" dirty="0"/>
          </a:p>
        </p:txBody>
      </p:sp>
      <p:sp>
        <p:nvSpPr>
          <p:cNvPr id="3" name="Content Placeholder 2"/>
          <p:cNvSpPr>
            <a:spLocks noGrp="1"/>
          </p:cNvSpPr>
          <p:nvPr>
            <p:ph idx="1"/>
          </p:nvPr>
        </p:nvSpPr>
        <p:spPr>
          <a:xfrm>
            <a:off x="457200" y="1295400"/>
            <a:ext cx="5715000" cy="5257801"/>
          </a:xfrm>
        </p:spPr>
        <p:txBody>
          <a:bodyPr/>
          <a:lstStyle/>
          <a:p>
            <a:r>
              <a:rPr lang="en-US" b="1" dirty="0" smtClean="0">
                <a:solidFill>
                  <a:srgbClr val="D60093"/>
                </a:solidFill>
              </a:rPr>
              <a:t>A “vote” from an important page is worth more</a:t>
            </a:r>
          </a:p>
          <a:p>
            <a:r>
              <a:rPr lang="en-US" b="1" dirty="0" smtClean="0">
                <a:solidFill>
                  <a:srgbClr val="0000FF"/>
                </a:solidFill>
              </a:rPr>
              <a:t>A page is important if it is pointed to by other important pages</a:t>
            </a:r>
          </a:p>
          <a:p>
            <a:r>
              <a:rPr lang="en-US" b="1" dirty="0" smtClean="0"/>
              <a:t>Define a “rank” </a:t>
            </a:r>
            <a:r>
              <a:rPr lang="en-US" b="1" i="1" dirty="0" err="1" smtClean="0">
                <a:latin typeface="Times New Roman" pitchFamily="18" charset="0"/>
                <a:cs typeface="Times New Roman" pitchFamily="18" charset="0"/>
              </a:rPr>
              <a:t>r</a:t>
            </a:r>
            <a:r>
              <a:rPr lang="en-US" b="1" i="1" baseline="-25000" dirty="0" err="1" smtClean="0">
                <a:latin typeface="Times New Roman" pitchFamily="18" charset="0"/>
                <a:cs typeface="Times New Roman" pitchFamily="18" charset="0"/>
              </a:rPr>
              <a:t>j</a:t>
            </a:r>
            <a:r>
              <a:rPr lang="en-US" b="1" dirty="0" smtClean="0"/>
              <a:t> for page </a:t>
            </a:r>
            <a:r>
              <a:rPr lang="en-US" b="1" i="1" dirty="0" smtClean="0">
                <a:latin typeface="Times New Roman" pitchFamily="18" charset="0"/>
                <a:cs typeface="Times New Roman" pitchFamily="18" charset="0"/>
              </a:rPr>
              <a:t>j</a:t>
            </a:r>
          </a:p>
        </p:txBody>
      </p:sp>
      <p:graphicFrame>
        <p:nvGraphicFramePr>
          <p:cNvPr id="31746" name="Object 2"/>
          <p:cNvGraphicFramePr>
            <a:graphicFrameLocks noChangeAspect="1"/>
          </p:cNvGraphicFramePr>
          <p:nvPr>
            <p:extLst>
              <p:ext uri="{D42A27DB-BD31-4B8C-83A1-F6EECF244321}">
                <p14:modId xmlns:p14="http://schemas.microsoft.com/office/powerpoint/2010/main" val="1146331050"/>
              </p:ext>
            </p:extLst>
          </p:nvPr>
        </p:nvGraphicFramePr>
        <p:xfrm>
          <a:off x="2154238" y="4484688"/>
          <a:ext cx="2111375" cy="1436687"/>
        </p:xfrm>
        <a:graphic>
          <a:graphicData uri="http://schemas.openxmlformats.org/presentationml/2006/ole">
            <mc:AlternateContent xmlns:mc="http://schemas.openxmlformats.org/markup-compatibility/2006">
              <mc:Choice xmlns:v="urn:schemas-microsoft-com:vml" Requires="v">
                <p:oleObj spid="_x0000_s48239" name="Equation" r:id="rId3" imgW="634680" imgH="431640" progId="Equation.3">
                  <p:embed/>
                </p:oleObj>
              </mc:Choice>
              <mc:Fallback>
                <p:oleObj name="Equation" r:id="rId3" imgW="634680" imgH="431640" progId="Equation.3">
                  <p:embed/>
                  <p:pic>
                    <p:nvPicPr>
                      <p:cNvPr id="0" name=""/>
                      <p:cNvPicPr>
                        <a:picLocks noChangeAspect="1" noChangeArrowheads="1"/>
                      </p:cNvPicPr>
                      <p:nvPr/>
                    </p:nvPicPr>
                    <p:blipFill>
                      <a:blip r:embed="rId4"/>
                      <a:srcRect/>
                      <a:stretch>
                        <a:fillRect/>
                      </a:stretch>
                    </p:blipFill>
                    <p:spPr bwMode="auto">
                      <a:xfrm>
                        <a:off x="2154238" y="4484688"/>
                        <a:ext cx="2111375" cy="1436687"/>
                      </a:xfrm>
                      <a:prstGeom prst="rect">
                        <a:avLst/>
                      </a:prstGeom>
                      <a:noFill/>
                      <a:extLst/>
                    </p:spPr>
                  </p:pic>
                </p:oleObj>
              </mc:Fallback>
            </mc:AlternateContent>
          </a:graphicData>
        </a:graphic>
      </p:graphicFrame>
      <p:grpSp>
        <p:nvGrpSpPr>
          <p:cNvPr id="49" name="Group 48"/>
          <p:cNvGrpSpPr/>
          <p:nvPr/>
        </p:nvGrpSpPr>
        <p:grpSpPr>
          <a:xfrm>
            <a:off x="6572250" y="1905000"/>
            <a:ext cx="2495550" cy="2900065"/>
            <a:chOff x="6572250" y="1905000"/>
            <a:chExt cx="2495550" cy="2900065"/>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smtClean="0">
                  <a:solidFill>
                    <a:schemeClr val="bg1"/>
                  </a:solidFill>
                  <a:latin typeface="Times New Roman" pitchFamily="18" charset="0"/>
                  <a:cs typeface="Times New Roman" pitchFamily="18" charset="0"/>
                </a:rPr>
                <a:t>y</a:t>
              </a:r>
              <a:endParaRPr lang="en-US" sz="2400" b="1" dirty="0">
                <a:solidFill>
                  <a:schemeClr val="bg1"/>
                </a:solidFill>
                <a:latin typeface="Times New Roman" pitchFamily="18" charset="0"/>
                <a:cs typeface="Times New Roman" pitchFamily="18" charset="0"/>
              </a:endParaRP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smtClean="0">
                  <a:solidFill>
                    <a:schemeClr val="bg1"/>
                  </a:solidFill>
                  <a:latin typeface="Times New Roman" charset="0"/>
                </a:rPr>
                <a:t>m</a:t>
              </a:r>
              <a:endParaRPr lang="en-US" sz="2400" b="1" dirty="0">
                <a:solidFill>
                  <a:schemeClr val="bg1"/>
                </a:solidFill>
                <a:latin typeface="Times New Roman" charset="0"/>
              </a:endParaRP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smtClean="0">
                  <a:solidFill>
                    <a:schemeClr val="bg1"/>
                  </a:solidFill>
                  <a:latin typeface="Times New Roman" pitchFamily="18" charset="0"/>
                  <a:cs typeface="Times New Roman" pitchFamily="18" charset="0"/>
                </a:rPr>
                <a:t>a</a:t>
              </a:r>
              <a:endParaRPr lang="en-US" sz="2400" b="1" dirty="0">
                <a:solidFill>
                  <a:schemeClr val="bg1"/>
                </a:solidFill>
                <a:latin typeface="Times New Roman" pitchFamily="18" charset="0"/>
                <a:cs typeface="Times New Roman" pitchFamily="18" charset="0"/>
              </a:endParaRPr>
            </a:p>
          </p:txBody>
        </p:sp>
        <p:sp>
          <p:nvSpPr>
            <p:cNvPr id="31" name="Line 7"/>
            <p:cNvSpPr>
              <a:spLocks noChangeShapeType="1"/>
            </p:cNvSpPr>
            <p:nvPr/>
          </p:nvSpPr>
          <p:spPr bwMode="auto">
            <a:xfrm flipV="1">
              <a:off x="6877050" y="2971800"/>
              <a:ext cx="685799"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tx1"/>
              </a:solidFill>
              <a:round/>
              <a:headEnd/>
              <a:tailEnd type="triangle" w="med" len="med"/>
            </a:ln>
          </p:spPr>
        </p:cxnSp>
        <p:sp>
          <p:nvSpPr>
            <p:cNvPr id="39" name="Text Box 16"/>
            <p:cNvSpPr txBox="1">
              <a:spLocks noChangeArrowheads="1"/>
            </p:cNvSpPr>
            <p:nvPr/>
          </p:nvSpPr>
          <p:spPr bwMode="auto">
            <a:xfrm>
              <a:off x="7165975" y="4343400"/>
              <a:ext cx="559769" cy="461665"/>
            </a:xfrm>
            <a:prstGeom prst="rect">
              <a:avLst/>
            </a:prstGeom>
            <a:noFill/>
            <a:ln w="9525">
              <a:noFill/>
              <a:miter lim="800000"/>
              <a:headEnd/>
              <a:tailEnd/>
            </a:ln>
          </p:spPr>
          <p:txBody>
            <a:bodyPr wrap="none">
              <a:spAutoFit/>
            </a:bodyPr>
            <a:lstStyle/>
            <a:p>
              <a:r>
                <a:rPr lang="en-US" sz="2400" dirty="0" smtClean="0">
                  <a:latin typeface="Times New Roman" pitchFamily="18" charset="0"/>
                  <a:cs typeface="Times New Roman" pitchFamily="18" charset="0"/>
                </a:rPr>
                <a:t>a/2</a:t>
              </a:r>
              <a:endParaRPr lang="en-US" sz="2400" dirty="0">
                <a:latin typeface="Times New Roman" pitchFamily="18" charset="0"/>
                <a:cs typeface="Times New Roman" pitchFamily="18" charset="0"/>
              </a:endParaRPr>
            </a:p>
          </p:txBody>
        </p:sp>
        <p:sp>
          <p:nvSpPr>
            <p:cNvPr id="40" name="Text Box 17"/>
            <p:cNvSpPr txBox="1">
              <a:spLocks noChangeArrowheads="1"/>
            </p:cNvSpPr>
            <p:nvPr/>
          </p:nvSpPr>
          <p:spPr bwMode="auto">
            <a:xfrm>
              <a:off x="7239000" y="35052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sp>
          <p:nvSpPr>
            <p:cNvPr id="42" name="Text Box 19"/>
            <p:cNvSpPr txBox="1">
              <a:spLocks noChangeArrowheads="1"/>
            </p:cNvSpPr>
            <p:nvPr/>
          </p:nvSpPr>
          <p:spPr bwMode="auto">
            <a:xfrm>
              <a:off x="6705600" y="32004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3" name="Text Box 20"/>
            <p:cNvSpPr txBox="1">
              <a:spLocks noChangeArrowheads="1"/>
            </p:cNvSpPr>
            <p:nvPr/>
          </p:nvSpPr>
          <p:spPr bwMode="auto">
            <a:xfrm>
              <a:off x="7696200" y="3886200"/>
              <a:ext cx="423514"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m</a:t>
              </a:r>
            </a:p>
          </p:txBody>
        </p:sp>
        <p:sp>
          <p:nvSpPr>
            <p:cNvPr id="45" name="Text Box 17"/>
            <p:cNvSpPr txBox="1">
              <a:spLocks noChangeArrowheads="1"/>
            </p:cNvSpPr>
            <p:nvPr/>
          </p:nvSpPr>
          <p:spPr bwMode="auto">
            <a:xfrm>
              <a:off x="7391400" y="19050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grpSp>
      <p:sp>
        <p:nvSpPr>
          <p:cNvPr id="48" name="TextBox 47"/>
          <p:cNvSpPr txBox="1"/>
          <p:nvPr/>
        </p:nvSpPr>
        <p:spPr>
          <a:xfrm>
            <a:off x="6400800" y="4953000"/>
            <a:ext cx="196560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
        <p:nvSpPr>
          <p:cNvPr id="27" name="Rectangle 26"/>
          <p:cNvSpPr/>
          <p:nvPr/>
        </p:nvSpPr>
        <p:spPr>
          <a:xfrm>
            <a:off x="6324600" y="525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057400" y="6248400"/>
                <a:ext cx="3004284" cy="369332"/>
              </a:xfrm>
              <a:prstGeom prst="rect">
                <a:avLst/>
              </a:prstGeom>
              <a:noFill/>
            </p:spPr>
            <p:txBody>
              <a:bodyPr wrap="none" rtlCol="0">
                <a:spAutoFit/>
              </a:bodyPr>
              <a:lstStyle/>
              <a:p>
                <a14:m>
                  <m:oMath xmlns:m="http://schemas.openxmlformats.org/officeDocument/2006/math">
                    <m:sSub>
                      <m:sSubPr>
                        <m:ctrlPr>
                          <a:rPr lang="en-US" b="1" i="1" dirty="0" smtClean="0">
                            <a:solidFill>
                              <a:srgbClr val="008000"/>
                            </a:solidFill>
                            <a:latin typeface="Cambria Math"/>
                            <a:cs typeface="Arial" pitchFamily="34" charset="0"/>
                          </a:rPr>
                        </m:ctrlPr>
                      </m:sSubPr>
                      <m:e>
                        <m:r>
                          <a:rPr lang="en-US" b="1" i="1" dirty="0" smtClean="0">
                            <a:solidFill>
                              <a:srgbClr val="008000"/>
                            </a:solidFill>
                            <a:latin typeface="Cambria Math"/>
                            <a:cs typeface="Arial" pitchFamily="34" charset="0"/>
                          </a:rPr>
                          <m:t>𝒅</m:t>
                        </m:r>
                      </m:e>
                      <m:sub>
                        <m:r>
                          <a:rPr lang="en-US" b="1" i="1" dirty="0" smtClean="0">
                            <a:solidFill>
                              <a:srgbClr val="008000"/>
                            </a:solidFill>
                            <a:latin typeface="Cambria Math"/>
                            <a:cs typeface="Arial" pitchFamily="34" charset="0"/>
                          </a:rPr>
                          <m:t>𝒊</m:t>
                        </m:r>
                      </m:sub>
                    </m:sSub>
                  </m:oMath>
                </a14:m>
                <a:r>
                  <a:rPr lang="en-US" b="1" dirty="0" smtClean="0">
                    <a:solidFill>
                      <a:srgbClr val="008000"/>
                    </a:solidFill>
                    <a:latin typeface="Arial" pitchFamily="34" charset="0"/>
                    <a:cs typeface="Arial" pitchFamily="34" charset="0"/>
                  </a:rPr>
                  <a:t> … out-degree of node </a:t>
                </a:r>
                <a14:m>
                  <m:oMath xmlns:m="http://schemas.openxmlformats.org/officeDocument/2006/math">
                    <m:r>
                      <a:rPr lang="en-US" b="1" i="1" dirty="0" smtClean="0">
                        <a:solidFill>
                          <a:srgbClr val="008000"/>
                        </a:solidFill>
                        <a:latin typeface="Cambria Math"/>
                        <a:cs typeface="Arial" pitchFamily="34" charset="0"/>
                      </a:rPr>
                      <m:t>𝒊</m:t>
                    </m:r>
                  </m:oMath>
                </a14:m>
                <a:endParaRPr lang="en-US" b="1" dirty="0" smtClean="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57400" y="6248400"/>
                <a:ext cx="3004284" cy="369332"/>
              </a:xfrm>
              <a:prstGeom prst="rect">
                <a:avLst/>
              </a:prstGeom>
              <a:blipFill rotWithShape="1">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50732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Solving the </a:t>
            </a:r>
            <a:r>
              <a:rPr lang="en-US" dirty="0" smtClean="0">
                <a:solidFill>
                  <a:schemeClr val="accent1">
                    <a:satMod val="150000"/>
                  </a:schemeClr>
                </a:solidFill>
              </a:rPr>
              <a:t>Flow Equations</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457200" y="1295400"/>
                <a:ext cx="8229600" cy="5410200"/>
              </a:xfrm>
            </p:spPr>
            <p:txBody>
              <a:bodyPr>
                <a:normAutofit lnSpcReduction="10000"/>
              </a:bodyPr>
              <a:lstStyle/>
              <a:p>
                <a:r>
                  <a:rPr lang="en-US" b="1" dirty="0" smtClean="0">
                    <a:solidFill>
                      <a:srgbClr val="0000FF"/>
                    </a:solidFill>
                  </a:rPr>
                  <a:t>3 equations, 3 unknowns, </a:t>
                </a:r>
                <a:br>
                  <a:rPr lang="en-US" b="1" dirty="0" smtClean="0">
                    <a:solidFill>
                      <a:srgbClr val="0000FF"/>
                    </a:solidFill>
                  </a:rPr>
                </a:br>
                <a:r>
                  <a:rPr lang="en-US" b="1" dirty="0" smtClean="0">
                    <a:solidFill>
                      <a:srgbClr val="0000FF"/>
                    </a:solidFill>
                  </a:rPr>
                  <a:t>no constants</a:t>
                </a:r>
              </a:p>
              <a:p>
                <a:pPr lvl="1"/>
                <a:r>
                  <a:rPr lang="en-US" dirty="0" smtClean="0"/>
                  <a:t>No unique solution</a:t>
                </a:r>
              </a:p>
              <a:p>
                <a:pPr lvl="1"/>
                <a:r>
                  <a:rPr lang="en-US" dirty="0" smtClean="0"/>
                  <a:t>All solutions equivalent modulo the scale factor</a:t>
                </a:r>
              </a:p>
              <a:p>
                <a:r>
                  <a:rPr lang="en-US" b="1" dirty="0" smtClean="0">
                    <a:solidFill>
                      <a:srgbClr val="008000"/>
                    </a:solidFill>
                  </a:rPr>
                  <a:t>Additional constraint forces uniqueness:</a:t>
                </a:r>
              </a:p>
              <a:p>
                <a:pPr lvl="1"/>
                <a14:m>
                  <m:oMath xmlns:m="http://schemas.openxmlformats.org/officeDocument/2006/math">
                    <m:sSub>
                      <m:sSubPr>
                        <m:ctrlPr>
                          <a:rPr lang="en-US" b="1" i="1" dirty="0" smtClean="0">
                            <a:latin typeface="Cambria Math"/>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dirty="0" smtClean="0">
                  <a:latin typeface="Arial" pitchFamily="34" charset="0"/>
                  <a:cs typeface="Arial" pitchFamily="34" charset="0"/>
                </a:endParaRPr>
              </a:p>
              <a:p>
                <a:pPr lvl="1"/>
                <a:r>
                  <a:rPr lang="en-US" b="1" dirty="0">
                    <a:solidFill>
                      <a:srgbClr val="008000"/>
                    </a:solidFill>
                    <a:cs typeface="Arial" pitchFamily="34" charset="0"/>
                  </a:rPr>
                  <a:t>S</a:t>
                </a:r>
                <a:r>
                  <a:rPr lang="en-US" b="1" dirty="0" smtClean="0">
                    <a:solidFill>
                      <a:srgbClr val="008000"/>
                    </a:solidFill>
                    <a:cs typeface="Arial" pitchFamily="34" charset="0"/>
                  </a:rPr>
                  <a:t>olution:</a:t>
                </a:r>
                <a:r>
                  <a:rPr lang="en-US" b="1" dirty="0" smtClean="0">
                    <a:cs typeface="Arial" pitchFamily="34" charset="0"/>
                  </a:rPr>
                  <a:t> </a:t>
                </a:r>
                <a14:m>
                  <m:oMath xmlns:m="http://schemas.openxmlformats.org/officeDocument/2006/math">
                    <m:sSub>
                      <m:sSubPr>
                        <m:ctrlPr>
                          <a:rPr lang="en-US" b="1" i="1" dirty="0" smtClean="0">
                            <a:latin typeface="Cambria Math"/>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dirty="0" smtClean="0">
                  <a:latin typeface="Arial" pitchFamily="34" charset="0"/>
                  <a:cs typeface="Arial" pitchFamily="34" charset="0"/>
                </a:endParaRPr>
              </a:p>
              <a:p>
                <a:r>
                  <a:rPr lang="en-US" b="1" dirty="0" smtClean="0">
                    <a:solidFill>
                      <a:srgbClr val="D60093"/>
                    </a:solidFill>
                  </a:rPr>
                  <a:t>Gaussian elimination method works for </a:t>
                </a:r>
                <a:br>
                  <a:rPr lang="en-US" b="1" dirty="0" smtClean="0">
                    <a:solidFill>
                      <a:srgbClr val="D60093"/>
                    </a:solidFill>
                  </a:rPr>
                </a:br>
                <a:r>
                  <a:rPr lang="en-US" b="1" dirty="0" smtClean="0">
                    <a:solidFill>
                      <a:srgbClr val="D60093"/>
                    </a:solidFill>
                  </a:rPr>
                  <a:t>small examples, but we need a better method for large web-size graphs</a:t>
                </a:r>
              </a:p>
              <a:p>
                <a:r>
                  <a:rPr lang="en-US" b="1" dirty="0" smtClean="0">
                    <a:solidFill>
                      <a:srgbClr val="0000FF"/>
                    </a:solidFill>
                  </a:rPr>
                  <a:t>We need a new formulation!</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457200" y="1295400"/>
                <a:ext cx="8229600" cy="5410200"/>
              </a:xfrm>
              <a:blipFill rotWithShape="1">
                <a:blip r:embed="rId3"/>
                <a:stretch>
                  <a:fillRect t="-1578" b="-3269"/>
                </a:stretch>
              </a:blipFill>
            </p:spPr>
            <p:txBody>
              <a:bodyPr/>
              <a:lstStyle/>
              <a:p>
                <a:r>
                  <a:rPr lang="en-US">
                    <a:noFill/>
                  </a:rPr>
                  <a:t> </a:t>
                </a:r>
              </a:p>
            </p:txBody>
          </p:sp>
        </mc:Fallback>
      </mc:AlternateContent>
      <p:sp>
        <p:nvSpPr>
          <p:cNvPr id="7" name="Rectangle 6"/>
          <p:cNvSpPr/>
          <p:nvPr/>
        </p:nvSpPr>
        <p:spPr>
          <a:xfrm>
            <a:off x="6629400" y="144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8" name="TextBox 7"/>
          <p:cNvSpPr txBox="1"/>
          <p:nvPr/>
        </p:nvSpPr>
        <p:spPr>
          <a:xfrm>
            <a:off x="6613567" y="1230868"/>
            <a:ext cx="176843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Tree>
    <p:extLst>
      <p:ext uri="{BB962C8B-B14F-4D97-AF65-F5344CB8AC3E}">
        <p14:creationId xmlns:p14="http://schemas.microsoft.com/office/powerpoint/2010/main" val="53720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Example: Flow Equations &amp; M</a:t>
            </a:r>
            <a:endParaRPr lang="en-US" dirty="0">
              <a:solidFill>
                <a:schemeClr val="accent1">
                  <a:satMod val="150000"/>
                </a:schemeClr>
              </a:solidFill>
            </a:endParaRPr>
          </a:p>
        </p:txBody>
      </p:sp>
      <p:grpSp>
        <p:nvGrpSpPr>
          <p:cNvPr id="3" name="Group 26"/>
          <p:cNvGrpSpPr>
            <a:grpSpLocks/>
          </p:cNvGrpSpPr>
          <p:nvPr/>
        </p:nvGrpSpPr>
        <p:grpSpPr bwMode="auto">
          <a:xfrm>
            <a:off x="5759450" y="3735388"/>
            <a:ext cx="2774950" cy="2055813"/>
            <a:chOff x="3628" y="2353"/>
            <a:chExt cx="1748" cy="1295"/>
          </a:xfrm>
        </p:grpSpPr>
        <p:sp>
          <p:nvSpPr>
            <p:cNvPr id="51233" name="Text Box 16"/>
            <p:cNvSpPr txBox="1">
              <a:spLocks noChangeArrowheads="1"/>
            </p:cNvSpPr>
            <p:nvPr/>
          </p:nvSpPr>
          <p:spPr bwMode="auto">
            <a:xfrm>
              <a:off x="4279" y="2353"/>
              <a:ext cx="737" cy="330"/>
            </a:xfrm>
            <a:prstGeom prst="rect">
              <a:avLst/>
            </a:prstGeom>
            <a:noFill/>
            <a:ln w="9525">
              <a:noFill/>
              <a:miter lim="800000"/>
              <a:headEnd/>
              <a:tailEnd/>
            </a:ln>
          </p:spPr>
          <p:txBody>
            <a:bodyPr wrap="none">
              <a:spAutoFit/>
            </a:bodyPr>
            <a:lstStyle/>
            <a:p>
              <a:r>
                <a:rPr lang="en-US" sz="2800" b="1" i="1" dirty="0">
                  <a:solidFill>
                    <a:srgbClr val="008000"/>
                  </a:solidFill>
                  <a:latin typeface="Corbel" pitchFamily="34" charset="0"/>
                </a:rPr>
                <a:t>r = </a:t>
              </a:r>
              <a:r>
                <a:rPr lang="en-US" sz="2800" b="1" i="1" dirty="0" err="1" smtClean="0">
                  <a:solidFill>
                    <a:srgbClr val="008000"/>
                  </a:solidFill>
                  <a:latin typeface="Corbel" pitchFamily="34" charset="0"/>
                </a:rPr>
                <a:t>M∙r</a:t>
              </a:r>
              <a:endParaRPr lang="en-US" sz="2800" b="1" i="1" dirty="0">
                <a:solidFill>
                  <a:srgbClr val="008000"/>
                </a:solidFill>
                <a:latin typeface="Corbel" pitchFamily="34" charset="0"/>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dirty="0">
                  <a:latin typeface="Times New Roman" pitchFamily="18" charset="0"/>
                </a:rPr>
                <a:t> y       ½    ½    0     y</a:t>
              </a:r>
            </a:p>
            <a:p>
              <a:r>
                <a:rPr lang="en-US" sz="2400" dirty="0">
                  <a:latin typeface="Times New Roman" pitchFamily="18" charset="0"/>
                </a:rPr>
                <a:t> a   =  ½     0    1     a</a:t>
              </a:r>
            </a:p>
            <a:p>
              <a:r>
                <a:rPr lang="en-US" sz="2400" dirty="0">
                  <a:latin typeface="Times New Roman" pitchFamily="18" charset="0"/>
                </a:rPr>
                <a:t> m       0    ½    0    m</a:t>
              </a: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gr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35" name="Table 34"/>
          <p:cNvGraphicFramePr>
            <a:graphicFrameLocks noGrp="1"/>
          </p:cNvGraphicFramePr>
          <p:nvPr>
            <p:extLst>
              <p:ext uri="{D42A27DB-BD31-4B8C-83A1-F6EECF244321}">
                <p14:modId xmlns:p14="http://schemas.microsoft.com/office/powerpoint/2010/main" val="434300064"/>
              </p:ext>
            </p:extLst>
          </p:nvPr>
        </p:nvGraphicFramePr>
        <p:xfrm>
          <a:off x="5927725" y="1676400"/>
          <a:ext cx="2438400" cy="182880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sz="2400" dirty="0">
                        <a:latin typeface="Times New Roman" pitchFamily="18" charset="0"/>
                        <a:cs typeface="Times New Roman" pitchFamily="18" charset="0"/>
                      </a:endParaRPr>
                    </a:p>
                  </a:txBody>
                  <a:tcPr/>
                </a:tc>
                <a:tc>
                  <a:txBody>
                    <a:bodyPr/>
                    <a:lstStyle/>
                    <a:p>
                      <a:pPr algn="ctr"/>
                      <a:r>
                        <a:rPr lang="en-US" sz="2400" b="1" dirty="0" smtClean="0">
                          <a:solidFill>
                            <a:srgbClr val="008000"/>
                          </a:solidFill>
                          <a:latin typeface="Times New Roman" pitchFamily="18" charset="0"/>
                          <a:cs typeface="Times New Roman" pitchFamily="18" charset="0"/>
                        </a:rPr>
                        <a:t>y</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008000"/>
                          </a:solidFill>
                          <a:latin typeface="Times New Roman" pitchFamily="18" charset="0"/>
                          <a:cs typeface="Times New Roman" pitchFamily="18" charset="0"/>
                        </a:rPr>
                        <a:t>a</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008000"/>
                          </a:solidFill>
                          <a:latin typeface="Times New Roman" pitchFamily="18" charset="0"/>
                          <a:cs typeface="Times New Roman" pitchFamily="18" charset="0"/>
                        </a:rPr>
                        <a:t>m</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sz="2400" b="1" i="0" dirty="0" smtClean="0">
                          <a:solidFill>
                            <a:srgbClr val="008000"/>
                          </a:solidFill>
                          <a:latin typeface="Times New Roman" pitchFamily="18" charset="0"/>
                          <a:cs typeface="Times New Roman" pitchFamily="18" charset="0"/>
                        </a:rPr>
                        <a:t>y</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sz="2400" b="1" i="0" dirty="0" smtClean="0">
                          <a:solidFill>
                            <a:srgbClr val="008000"/>
                          </a:solidFill>
                          <a:latin typeface="Times New Roman" pitchFamily="18" charset="0"/>
                          <a:cs typeface="Times New Roman" pitchFamily="18" charset="0"/>
                        </a:rPr>
                        <a:t>a</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1</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sz="2400" b="1" i="0" dirty="0" smtClean="0">
                          <a:solidFill>
                            <a:srgbClr val="008000"/>
                          </a:solidFill>
                          <a:latin typeface="Times New Roman" pitchFamily="18" charset="0"/>
                          <a:cs typeface="Times New Roman" pitchFamily="18" charset="0"/>
                        </a:rPr>
                        <a:t>m</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6" name="Rectangle 35"/>
          <p:cNvSpPr/>
          <p:nvPr/>
        </p:nvSpPr>
        <p:spPr>
          <a:xfrm>
            <a:off x="752764" y="4495800"/>
            <a:ext cx="2828636"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baseline="-25000" dirty="0" smtClean="0">
                <a:solidFill>
                  <a:srgbClr val="008000"/>
                </a:solidFill>
                <a:latin typeface="Times New Roman" pitchFamily="18" charset="0"/>
                <a:cs typeface="Times New Roman" pitchFamily="18" charset="0"/>
              </a:rPr>
              <a:t> </a:t>
            </a:r>
            <a:r>
              <a:rPr lang="en-US" sz="2400" b="1" dirty="0" smtClean="0">
                <a:solidFill>
                  <a:srgbClr val="008000"/>
                </a:solidFill>
                <a:latin typeface="Times New Roman" pitchFamily="18" charset="0"/>
                <a:cs typeface="Times New Roman" pitchFamily="18" charset="0"/>
              </a:rPr>
              <a:t>/2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baseline="-25000" dirty="0" smtClean="0">
                <a:solidFill>
                  <a:srgbClr val="008000"/>
                </a:solidFill>
                <a:latin typeface="Times New Roman" pitchFamily="18" charset="0"/>
                <a:cs typeface="Times New Roman" pitchFamily="18" charset="0"/>
              </a:rPr>
              <a:t> </a:t>
            </a:r>
            <a:r>
              <a:rPr lang="en-US" sz="2400" b="1" dirty="0" smtClean="0">
                <a:solidFill>
                  <a:srgbClr val="008000"/>
                </a:solidFill>
                <a:latin typeface="Times New Roman" pitchFamily="18" charset="0"/>
                <a:cs typeface="Times New Roman" pitchFamily="18" charset="0"/>
              </a:rPr>
              <a:t>/2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m</a:t>
            </a:r>
            <a:endParaRPr lang="en-US" sz="24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m</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/2</a:t>
            </a:r>
            <a:endParaRPr lang="en-US" sz="2400" b="1" dirty="0">
              <a:solidFill>
                <a:srgbClr val="008000"/>
              </a:solidFill>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15981504"/>
              </p:ext>
            </p:extLst>
          </p:nvPr>
        </p:nvGraphicFramePr>
        <p:xfrm>
          <a:off x="3733800" y="2197039"/>
          <a:ext cx="1524000" cy="1036698"/>
        </p:xfrm>
        <a:graphic>
          <a:graphicData uri="http://schemas.openxmlformats.org/presentationml/2006/ole">
            <mc:AlternateContent xmlns:mc="http://schemas.openxmlformats.org/markup-compatibility/2006">
              <mc:Choice xmlns:v="urn:schemas-microsoft-com:vml" Requires="v">
                <p:oleObj spid="_x0000_s59420" name="Equation" r:id="rId4" imgW="634725" imgH="431613" progId="Equation.3">
                  <p:embed/>
                </p:oleObj>
              </mc:Choice>
              <mc:Fallback>
                <p:oleObj name="Equation" r:id="rId4" imgW="634725" imgH="431613"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197039"/>
                        <a:ext cx="1524000" cy="1036698"/>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685800" y="3760783"/>
                <a:ext cx="5867400" cy="511166"/>
              </a:xfrm>
              <a:prstGeom prst="rect">
                <a:avLst/>
              </a:prstGeom>
            </p:spPr>
            <p:txBody>
              <a:bodyPr wrap="square">
                <a:spAutoFit/>
              </a:bodyPr>
              <a:lstStyle/>
              <a:p>
                <a:pPr lvl="1">
                  <a:lnSpc>
                    <a:spcPct val="80000"/>
                  </a:lnSpc>
                </a:pPr>
                <a:r>
                  <a:rPr lang="en-US" altLang="zh-CN" sz="2400" dirty="0"/>
                  <a:t>If </a:t>
                </a:r>
                <a14:m>
                  <m:oMath xmlns:m="http://schemas.openxmlformats.org/officeDocument/2006/math">
                    <m:r>
                      <a:rPr lang="en-US" altLang="zh-CN" sz="2400" i="1" dirty="0">
                        <a:latin typeface="Cambria Math"/>
                        <a:cs typeface="Times New Roman" pitchFamily="18" charset="0"/>
                      </a:rPr>
                      <m:t>𝑖</m:t>
                    </m:r>
                    <m:r>
                      <a:rPr lang="en-US" altLang="zh-CN" sz="2400" i="1" dirty="0">
                        <a:latin typeface="Cambria Math"/>
                        <a:cs typeface="Times New Roman" pitchFamily="18" charset="0"/>
                      </a:rPr>
                      <m:t> →</m:t>
                    </m:r>
                    <m:r>
                      <a:rPr lang="en-US" altLang="zh-CN" sz="2400" i="1" dirty="0">
                        <a:latin typeface="Cambria Math"/>
                        <a:cs typeface="Times New Roman" pitchFamily="18" charset="0"/>
                      </a:rPr>
                      <m:t>𝑗</m:t>
                    </m:r>
                  </m:oMath>
                </a14:m>
                <a:r>
                  <a:rPr lang="en-US" altLang="zh-CN" sz="2400" dirty="0"/>
                  <a:t>, then  </a:t>
                </a:r>
                <a14:m>
                  <m:oMath xmlns:m="http://schemas.openxmlformats.org/officeDocument/2006/math">
                    <m:r>
                      <a:rPr lang="en-US" altLang="zh-CN" sz="2400" i="1" dirty="0">
                        <a:latin typeface="Cambria Math"/>
                        <a:cs typeface="Times New Roman" pitchFamily="18" charset="0"/>
                      </a:rPr>
                      <m:t>𝑀</m:t>
                    </m:r>
                    <m:r>
                      <a:rPr lang="en-US" altLang="zh-CN" sz="2400" i="1" baseline="-25000" dirty="0" err="1">
                        <a:latin typeface="Cambria Math"/>
                        <a:cs typeface="Times New Roman" pitchFamily="18" charset="0"/>
                      </a:rPr>
                      <m:t>𝑗</m:t>
                    </m:r>
                    <m:r>
                      <a:rPr lang="en-US" altLang="zh-CN" sz="2400" i="1" baseline="-25000" dirty="0">
                        <a:latin typeface="Cambria Math"/>
                        <a:cs typeface="Times New Roman" pitchFamily="18" charset="0"/>
                      </a:rPr>
                      <m:t>𝑖</m:t>
                    </m:r>
                    <m:r>
                      <a:rPr lang="en-US" altLang="zh-CN" sz="2400" i="1" dirty="0">
                        <a:latin typeface="Cambria Math"/>
                      </a:rPr>
                      <m:t> </m:t>
                    </m:r>
                    <m:r>
                      <a:rPr lang="en-US" altLang="zh-CN" sz="2400" i="1" dirty="0">
                        <a:latin typeface="Cambria Math"/>
                        <a:cs typeface="Times New Roman" pitchFamily="18" charset="0"/>
                      </a:rPr>
                      <m:t>=</m:t>
                    </m:r>
                    <m:f>
                      <m:fPr>
                        <m:ctrlPr>
                          <a:rPr lang="en-US" altLang="zh-CN" sz="2400" i="1" dirty="0">
                            <a:latin typeface="Cambria Math"/>
                            <a:cs typeface="Times New Roman" pitchFamily="18" charset="0"/>
                          </a:rPr>
                        </m:ctrlPr>
                      </m:fPr>
                      <m:num>
                        <m:r>
                          <a:rPr lang="en-US" altLang="zh-CN" sz="2400" i="1" dirty="0">
                            <a:latin typeface="Cambria Math"/>
                            <a:cs typeface="Times New Roman" pitchFamily="18" charset="0"/>
                          </a:rPr>
                          <m:t>1</m:t>
                        </m:r>
                      </m:num>
                      <m:den>
                        <m:r>
                          <a:rPr lang="en-US" altLang="zh-CN" sz="2400" i="1" dirty="0" err="1">
                            <a:latin typeface="Cambria Math"/>
                            <a:cs typeface="Times New Roman" pitchFamily="18" charset="0"/>
                          </a:rPr>
                          <m:t>𝑑</m:t>
                        </m:r>
                        <m:r>
                          <a:rPr lang="en-US" altLang="zh-CN" sz="2400" i="1" baseline="-25000" dirty="0">
                            <a:latin typeface="Cambria Math"/>
                            <a:cs typeface="Times New Roman" pitchFamily="18" charset="0"/>
                          </a:rPr>
                          <m:t>𝑖</m:t>
                        </m:r>
                      </m:den>
                    </m:f>
                  </m:oMath>
                </a14:m>
                <a:r>
                  <a:rPr lang="en-US" altLang="zh-CN" sz="2400" i="1" dirty="0">
                    <a:latin typeface="Times New Roman" pitchFamily="18" charset="0"/>
                    <a:cs typeface="Times New Roman" pitchFamily="18" charset="0"/>
                  </a:rPr>
                  <a:t>    </a:t>
                </a:r>
                <a:r>
                  <a:rPr lang="en-US" altLang="zh-CN" sz="2400" dirty="0" smtClean="0"/>
                  <a:t>else   </a:t>
                </a:r>
                <a14:m>
                  <m:oMath xmlns:m="http://schemas.openxmlformats.org/officeDocument/2006/math">
                    <m:r>
                      <a:rPr lang="en-US" altLang="zh-CN" sz="2400" i="1" dirty="0">
                        <a:latin typeface="Cambria Math"/>
                        <a:cs typeface="Times New Roman" pitchFamily="18" charset="0"/>
                      </a:rPr>
                      <m:t>𝑀</m:t>
                    </m:r>
                    <m:r>
                      <a:rPr lang="en-US" altLang="zh-CN" sz="2400" i="1" baseline="-25000" dirty="0" err="1">
                        <a:latin typeface="Cambria Math"/>
                        <a:cs typeface="Times New Roman" pitchFamily="18" charset="0"/>
                      </a:rPr>
                      <m:t>𝑗</m:t>
                    </m:r>
                    <m:r>
                      <a:rPr lang="en-US" altLang="zh-CN" sz="2400" i="1" baseline="-25000" dirty="0">
                        <a:latin typeface="Cambria Math"/>
                        <a:cs typeface="Times New Roman" pitchFamily="18" charset="0"/>
                      </a:rPr>
                      <m:t>𝑖</m:t>
                    </m:r>
                    <m:r>
                      <a:rPr lang="en-US" altLang="zh-CN" sz="2400" i="1" dirty="0">
                        <a:latin typeface="Cambria Math"/>
                        <a:cs typeface="Times New Roman" pitchFamily="18" charset="0"/>
                      </a:rPr>
                      <m:t> = 0</m:t>
                    </m:r>
                  </m:oMath>
                </a14:m>
                <a:endParaRPr lang="en-US" altLang="zh-CN" sz="2400" i="1" dirty="0">
                  <a:latin typeface="Times New Roman" pitchFamily="18" charset="0"/>
                  <a:cs typeface="Times New Roman"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685800" y="3760783"/>
                <a:ext cx="5867400" cy="511166"/>
              </a:xfrm>
              <a:prstGeom prst="rect">
                <a:avLst/>
              </a:prstGeom>
              <a:blipFill rotWithShape="1">
                <a:blip r:embed="rId6"/>
                <a:stretch>
                  <a:fillRect t="-9524"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167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PageRank: Matrix Formulation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p:txBody>
              <a:bodyPr>
                <a:normAutofit/>
              </a:bodyPr>
              <a:lstStyle/>
              <a:p>
                <a:pPr>
                  <a:lnSpc>
                    <a:spcPct val="80000"/>
                  </a:lnSpc>
                </a:pPr>
                <a:r>
                  <a:rPr lang="en-US" b="1" dirty="0" smtClean="0">
                    <a:solidFill>
                      <a:srgbClr val="0000FF"/>
                    </a:solidFill>
                  </a:rPr>
                  <a:t>Stochastic adjacency matrix </a:t>
                </a:r>
                <a14:m>
                  <m:oMath xmlns:m="http://schemas.openxmlformats.org/officeDocument/2006/math">
                    <m:r>
                      <a:rPr lang="en-US" b="1" i="1" dirty="0" smtClean="0">
                        <a:solidFill>
                          <a:srgbClr val="0000FF"/>
                        </a:solidFill>
                        <a:latin typeface="Cambria Math"/>
                        <a:cs typeface="Times New Roman" pitchFamily="18" charset="0"/>
                      </a:rPr>
                      <m:t>𝑴</m:t>
                    </m:r>
                  </m:oMath>
                </a14:m>
                <a:endParaRPr lang="en-US" b="1" i="1" dirty="0" smtClean="0">
                  <a:solidFill>
                    <a:srgbClr val="0000FF"/>
                  </a:solidFill>
                  <a:latin typeface="Times New Roman" pitchFamily="18" charset="0"/>
                  <a:cs typeface="Times New Roman" pitchFamily="18" charset="0"/>
                </a:endParaRPr>
              </a:p>
              <a:p>
                <a:pPr lvl="1">
                  <a:lnSpc>
                    <a:spcPct val="80000"/>
                  </a:lnSpc>
                </a:pPr>
                <a:r>
                  <a:rPr lang="en-US" dirty="0" smtClean="0"/>
                  <a:t>Let page </a:t>
                </a:r>
                <a14:m>
                  <m:oMath xmlns:m="http://schemas.openxmlformats.org/officeDocument/2006/math">
                    <m:r>
                      <a:rPr lang="en-US" b="0" i="1" dirty="0" smtClean="0">
                        <a:latin typeface="Cambria Math"/>
                      </a:rPr>
                      <m:t>𝑖</m:t>
                    </m:r>
                  </m:oMath>
                </a14:m>
                <a:r>
                  <a:rPr lang="en-US" dirty="0" smtClean="0"/>
                  <a:t> has </a:t>
                </a:r>
                <a14:m>
                  <m:oMath xmlns:m="http://schemas.openxmlformats.org/officeDocument/2006/math">
                    <m:r>
                      <a:rPr lang="en-US" i="1" dirty="0" smtClean="0">
                        <a:latin typeface="Cambria Math"/>
                        <a:cs typeface="Times New Roman" pitchFamily="18" charset="0"/>
                      </a:rPr>
                      <m:t>𝑑</m:t>
                    </m:r>
                    <m:r>
                      <a:rPr lang="en-US" b="0" i="1" baseline="-25000" dirty="0" smtClean="0">
                        <a:latin typeface="Cambria Math"/>
                        <a:cs typeface="Times New Roman" pitchFamily="18" charset="0"/>
                      </a:rPr>
                      <m:t>𝑖</m:t>
                    </m:r>
                  </m:oMath>
                </a14:m>
                <a:r>
                  <a:rPr lang="en-US" i="1" dirty="0" smtClean="0">
                    <a:latin typeface="Times New Roman" pitchFamily="18" charset="0"/>
                    <a:cs typeface="Times New Roman" pitchFamily="18" charset="0"/>
                  </a:rPr>
                  <a:t> </a:t>
                </a:r>
                <a:r>
                  <a:rPr lang="en-US" dirty="0" smtClean="0"/>
                  <a:t>out-links</a:t>
                </a:r>
              </a:p>
              <a:p>
                <a:pPr lvl="1">
                  <a:lnSpc>
                    <a:spcPct val="80000"/>
                  </a:lnSpc>
                </a:pPr>
                <a:r>
                  <a:rPr lang="en-US" dirty="0" smtClean="0"/>
                  <a:t>If </a:t>
                </a:r>
                <a14:m>
                  <m:oMath xmlns:m="http://schemas.openxmlformats.org/officeDocument/2006/math">
                    <m:r>
                      <a:rPr lang="en-US" b="0" i="1" dirty="0" smtClean="0">
                        <a:latin typeface="Cambria Math"/>
                        <a:cs typeface="Times New Roman" pitchFamily="18" charset="0"/>
                      </a:rPr>
                      <m:t>𝑖</m:t>
                    </m:r>
                    <m:r>
                      <a:rPr lang="en-US" i="1" dirty="0" smtClean="0">
                        <a:latin typeface="Cambria Math"/>
                        <a:cs typeface="Times New Roman" pitchFamily="18" charset="0"/>
                      </a:rPr>
                      <m:t> →</m:t>
                    </m:r>
                    <m:r>
                      <a:rPr lang="en-US" b="0" i="1" dirty="0" smtClean="0">
                        <a:latin typeface="Cambria Math"/>
                        <a:cs typeface="Times New Roman" pitchFamily="18" charset="0"/>
                      </a:rPr>
                      <m:t>𝑗</m:t>
                    </m:r>
                  </m:oMath>
                </a14:m>
                <a:r>
                  <a:rPr lang="en-US" dirty="0" smtClean="0"/>
                  <a:t>, then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rPr>
                      <m:t> </m:t>
                    </m:r>
                    <m:r>
                      <a:rPr lang="en-US" sz="3200" i="1" dirty="0" smtClean="0">
                        <a:latin typeface="Cambria Math"/>
                        <a:cs typeface="Times New Roman" pitchFamily="18" charset="0"/>
                      </a:rPr>
                      <m:t>=</m:t>
                    </m:r>
                    <m:f>
                      <m:fPr>
                        <m:ctrlPr>
                          <a:rPr lang="en-US" sz="3200" i="1" dirty="0" smtClean="0">
                            <a:latin typeface="Cambria Math"/>
                            <a:cs typeface="Times New Roman" pitchFamily="18" charset="0"/>
                          </a:rPr>
                        </m:ctrlPr>
                      </m:fPr>
                      <m:num>
                        <m:r>
                          <a:rPr lang="en-US" sz="3200" i="1" dirty="0" smtClean="0">
                            <a:latin typeface="Cambria Math"/>
                            <a:cs typeface="Times New Roman" pitchFamily="18" charset="0"/>
                          </a:rPr>
                          <m:t>1</m:t>
                        </m:r>
                      </m:num>
                      <m:den>
                        <m:r>
                          <a:rPr lang="en-US" sz="3200" i="1" dirty="0" err="1" smtClean="0">
                            <a:latin typeface="Cambria Math"/>
                            <a:cs typeface="Times New Roman" pitchFamily="18" charset="0"/>
                          </a:rPr>
                          <m:t>𝑑</m:t>
                        </m:r>
                        <m:r>
                          <a:rPr lang="en-US" sz="3200" b="0" i="1" baseline="-25000" dirty="0" smtClean="0">
                            <a:latin typeface="Cambria Math"/>
                            <a:cs typeface="Times New Roman" pitchFamily="18" charset="0"/>
                          </a:rPr>
                          <m:t>𝑖</m:t>
                        </m:r>
                      </m:den>
                    </m:f>
                  </m:oMath>
                </a14:m>
                <a:r>
                  <a:rPr lang="en-US" i="1" dirty="0" smtClean="0">
                    <a:latin typeface="Times New Roman" pitchFamily="18" charset="0"/>
                    <a:cs typeface="Times New Roman" pitchFamily="18" charset="0"/>
                  </a:rPr>
                  <a:t>    </a:t>
                </a:r>
                <a:r>
                  <a:rPr lang="en-US" dirty="0" smtClean="0"/>
                  <a:t>else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cs typeface="Times New Roman" pitchFamily="18" charset="0"/>
                      </a:rPr>
                      <m:t> = 0</m:t>
                    </m:r>
                  </m:oMath>
                </a14:m>
                <a:endParaRPr lang="en-US" i="1" dirty="0" smtClean="0">
                  <a:latin typeface="Times New Roman" pitchFamily="18" charset="0"/>
                  <a:cs typeface="Times New Roman" pitchFamily="18" charset="0"/>
                </a:endParaRPr>
              </a:p>
              <a:p>
                <a:pPr lvl="2">
                  <a:lnSpc>
                    <a:spcPct val="80000"/>
                  </a:lnSpc>
                </a:pPr>
                <a14:m>
                  <m:oMath xmlns:m="http://schemas.openxmlformats.org/officeDocument/2006/math">
                    <m:r>
                      <a:rPr lang="en-US" b="1" i="1" dirty="0" smtClean="0">
                        <a:latin typeface="Cambria Math"/>
                      </a:rPr>
                      <m:t>𝑴</m:t>
                    </m:r>
                  </m:oMath>
                </a14:m>
                <a:r>
                  <a:rPr lang="en-US" dirty="0" smtClean="0"/>
                  <a:t> is a </a:t>
                </a:r>
                <a:r>
                  <a:rPr lang="en-US" b="1" dirty="0" smtClean="0"/>
                  <a:t>column stochastic matrix</a:t>
                </a:r>
              </a:p>
              <a:p>
                <a:pPr lvl="3">
                  <a:lnSpc>
                    <a:spcPct val="80000"/>
                  </a:lnSpc>
                </a:pPr>
                <a:r>
                  <a:rPr lang="en-US" dirty="0" smtClean="0"/>
                  <a:t>Columns sum to 1</a:t>
                </a:r>
              </a:p>
              <a:p>
                <a:pPr>
                  <a:lnSpc>
                    <a:spcPct val="80000"/>
                  </a:lnSpc>
                </a:pPr>
                <a:r>
                  <a:rPr lang="en-US" b="1" dirty="0" smtClean="0">
                    <a:solidFill>
                      <a:srgbClr val="008000"/>
                    </a:solidFill>
                  </a:rPr>
                  <a:t>Rank vector </a:t>
                </a:r>
                <a14:m>
                  <m:oMath xmlns:m="http://schemas.openxmlformats.org/officeDocument/2006/math">
                    <m:r>
                      <a:rPr lang="en-US" b="1" i="1" dirty="0" smtClean="0">
                        <a:solidFill>
                          <a:srgbClr val="008000"/>
                        </a:solidFill>
                        <a:latin typeface="Cambria Math"/>
                        <a:cs typeface="Times New Roman" pitchFamily="18" charset="0"/>
                      </a:rPr>
                      <m:t>𝒓</m:t>
                    </m:r>
                  </m:oMath>
                </a14:m>
                <a:r>
                  <a:rPr lang="en-US" b="1" dirty="0" smtClean="0">
                    <a:solidFill>
                      <a:srgbClr val="008000"/>
                    </a:solidFill>
                  </a:rPr>
                  <a:t>:</a:t>
                </a:r>
                <a:r>
                  <a:rPr lang="en-US" dirty="0" smtClean="0">
                    <a:solidFill>
                      <a:srgbClr val="008000"/>
                    </a:solidFill>
                  </a:rPr>
                  <a:t> </a:t>
                </a:r>
                <a:r>
                  <a:rPr lang="en-US" dirty="0" smtClean="0"/>
                  <a:t>vector with an entry per page</a:t>
                </a:r>
              </a:p>
              <a:p>
                <a:pPr lvl="1">
                  <a:lnSpc>
                    <a:spcPct val="80000"/>
                  </a:lnSpc>
                </a:pPr>
                <a14:m>
                  <m:oMath xmlns:m="http://schemas.openxmlformats.org/officeDocument/2006/math">
                    <m:r>
                      <a:rPr lang="en-US" i="1" dirty="0" smtClean="0">
                        <a:latin typeface="Cambria Math"/>
                        <a:cs typeface="Times New Roman" pitchFamily="18" charset="0"/>
                      </a:rPr>
                      <m:t>𝑟</m:t>
                    </m:r>
                    <m:r>
                      <a:rPr lang="en-US" i="1" baseline="-25000" dirty="0" err="1" smtClean="0">
                        <a:latin typeface="Cambria Math"/>
                        <a:cs typeface="Times New Roman" pitchFamily="18" charset="0"/>
                      </a:rPr>
                      <m:t>𝑖</m:t>
                    </m:r>
                  </m:oMath>
                </a14:m>
                <a:r>
                  <a:rPr lang="en-US" dirty="0" smtClean="0"/>
                  <a:t> is the importance score of page </a:t>
                </a:r>
                <a14:m>
                  <m:oMath xmlns:m="http://schemas.openxmlformats.org/officeDocument/2006/math">
                    <m:r>
                      <a:rPr lang="en-US" i="1" dirty="0" smtClean="0">
                        <a:latin typeface="Cambria Math"/>
                        <a:cs typeface="Times New Roman" pitchFamily="18" charset="0"/>
                      </a:rPr>
                      <m:t>𝑖</m:t>
                    </m:r>
                  </m:oMath>
                </a14:m>
                <a:endParaRPr lang="en-US" dirty="0" smtClean="0"/>
              </a:p>
              <a:p>
                <a:pPr lvl="1">
                  <a:lnSpc>
                    <a:spcPct val="80000"/>
                  </a:lnSpc>
                </a:pPr>
                <a14:m>
                  <m:oMath xmlns:m="http://schemas.openxmlformats.org/officeDocument/2006/math">
                    <m:nary>
                      <m:naryPr>
                        <m:chr m:val="∑"/>
                        <m:supHide m:val="on"/>
                        <m:ctrlPr>
                          <a:rPr lang="en-US" b="0" i="1" dirty="0" smtClean="0">
                            <a:latin typeface="Cambria Math"/>
                          </a:rPr>
                        </m:ctrlPr>
                      </m:naryPr>
                      <m:sub>
                        <m:r>
                          <a:rPr lang="en-US" b="0" i="1" dirty="0" smtClean="0">
                            <a:latin typeface="Cambria Math"/>
                          </a:rPr>
                          <m:t>𝑖</m:t>
                        </m:r>
                      </m:sub>
                      <m:sup/>
                      <m:e>
                        <m:sSubSup>
                          <m:sSubSupPr>
                            <m:ctrlPr>
                              <a:rPr lang="en-US" b="0" i="1" dirty="0" smtClean="0">
                                <a:latin typeface="Cambria Math"/>
                              </a:rPr>
                            </m:ctrlPr>
                          </m:sSubSupPr>
                          <m:e>
                            <m:r>
                              <a:rPr lang="en-US" b="0" i="1" dirty="0" smtClean="0">
                                <a:latin typeface="Cambria Math"/>
                              </a:rPr>
                              <m:t>𝑟</m:t>
                            </m:r>
                          </m:e>
                          <m:sub>
                            <m:r>
                              <a:rPr lang="en-US" b="0" i="1" dirty="0" smtClean="0">
                                <a:latin typeface="Cambria Math"/>
                              </a:rPr>
                              <m:t>𝑖</m:t>
                            </m:r>
                          </m:sub>
                          <m:sup/>
                        </m:sSubSup>
                        <m:r>
                          <a:rPr lang="en-US" b="0" i="1" dirty="0" smtClean="0">
                            <a:latin typeface="Cambria Math"/>
                          </a:rPr>
                          <m:t>=1</m:t>
                        </m:r>
                      </m:e>
                    </m:nary>
                  </m:oMath>
                </a14:m>
                <a:endParaRPr lang="en-US" sz="1000" i="1" dirty="0" smtClean="0">
                  <a:latin typeface="Times New Roman" pitchFamily="18" charset="0"/>
                  <a:cs typeface="Times New Roman" pitchFamily="18" charset="0"/>
                </a:endParaRPr>
              </a:p>
              <a:p>
                <a:r>
                  <a:rPr lang="en-US" b="1" dirty="0" smtClean="0">
                    <a:solidFill>
                      <a:srgbClr val="D60093"/>
                    </a:solidFill>
                  </a:rPr>
                  <a:t>The flow equations can be written </a:t>
                </a:r>
                <a:r>
                  <a:rPr lang="en-US" b="1" dirty="0" smtClean="0">
                    <a:solidFill>
                      <a:schemeClr val="accent3"/>
                    </a:solidFill>
                  </a:rPr>
                  <a:t/>
                </a:r>
                <a:br>
                  <a:rPr lang="en-US" b="1" dirty="0" smtClean="0">
                    <a:solidFill>
                      <a:schemeClr val="accent3"/>
                    </a:solidFill>
                  </a:rPr>
                </a:br>
                <a:r>
                  <a:rPr lang="en-US" dirty="0" smtClean="0">
                    <a:solidFill>
                      <a:schemeClr val="accent3"/>
                    </a:solidFill>
                  </a:rPr>
                  <a:t>			</a:t>
                </a:r>
                <a14:m>
                  <m:oMath xmlns:m="http://schemas.openxmlformats.org/officeDocument/2006/math">
                    <m:r>
                      <a:rPr lang="en-US" sz="4000" b="1" i="1" dirty="0" smtClean="0">
                        <a:solidFill>
                          <a:srgbClr val="0000FF"/>
                        </a:solidFill>
                        <a:latin typeface="Cambria Math"/>
                        <a:cs typeface="Times New Roman" pitchFamily="18" charset="0"/>
                      </a:rPr>
                      <m:t>𝒓</m:t>
                    </m:r>
                    <m:r>
                      <a:rPr lang="en-US" sz="4000" b="1" i="1" dirty="0" smtClean="0">
                        <a:solidFill>
                          <a:srgbClr val="0000FF"/>
                        </a:solidFill>
                        <a:latin typeface="Cambria Math"/>
                        <a:cs typeface="Times New Roman" pitchFamily="18" charset="0"/>
                      </a:rPr>
                      <m:t> </m:t>
                    </m:r>
                    <m:r>
                      <a:rPr lang="en-US" sz="4000" i="1" dirty="0" smtClean="0">
                        <a:solidFill>
                          <a:srgbClr val="0000FF"/>
                        </a:solidFill>
                        <a:latin typeface="Cambria Math"/>
                        <a:cs typeface="Times New Roman" pitchFamily="18" charset="0"/>
                      </a:rPr>
                      <m:t>=</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𝑴</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𝒓</m:t>
                    </m:r>
                  </m:oMath>
                </a14:m>
                <a:endParaRPr lang="en-US" sz="4000" b="1" i="1" dirty="0" smtClean="0">
                  <a:solidFill>
                    <a:srgbClr val="0000FF"/>
                  </a:solidFill>
                  <a:latin typeface="Times New Roman" pitchFamily="18" charset="0"/>
                  <a:cs typeface="Times New Roman" pitchFamily="18" charset="0"/>
                </a:endParaRPr>
              </a:p>
              <a:p>
                <a:pPr>
                  <a:lnSpc>
                    <a:spcPct val="80000"/>
                  </a:lnSpc>
                  <a:buNone/>
                </a:pPr>
                <a:endParaRPr lang="en-US" i="1" dirty="0" smtClean="0">
                  <a:latin typeface="Times New Roman" pitchFamily="18" charset="0"/>
                  <a:cs typeface="Times New Roman" pitchFamily="18" charset="0"/>
                </a:endParaRPr>
              </a:p>
              <a:p>
                <a:pPr>
                  <a:lnSpc>
                    <a:spcPct val="80000"/>
                  </a:lnSpc>
                </a:pPr>
                <a:endParaRPr lang="en-US" dirty="0" smtClean="0"/>
              </a:p>
            </p:txBody>
          </p:sp>
        </mc:Choice>
        <mc:Fallback xmlns="">
          <p:sp>
            <p:nvSpPr>
              <p:cNvPr id="12291" name="Rectangle 3"/>
              <p:cNvSpPr>
                <a:spLocks noGrp="1" noRot="1" noChangeAspect="1" noMove="1" noResize="1" noEditPoints="1" noAdjustHandles="1" noChangeArrowheads="1" noChangeShapeType="1" noTextEdit="1"/>
              </p:cNvSpPr>
              <p:nvPr>
                <p:ph idx="1"/>
              </p:nvPr>
            </p:nvSpPr>
            <p:spPr>
              <a:blipFill rotWithShape="1">
                <a:blip r:embed="rId4"/>
                <a:stretch>
                  <a:fillRect t="-2320"/>
                </a:stretch>
              </a:blipFill>
            </p:spPr>
            <p:txBody>
              <a:bodyPr/>
              <a:lstStyle/>
              <a:p>
                <a:r>
                  <a:rPr lang="en-US">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78998078"/>
              </p:ext>
            </p:extLst>
          </p:nvPr>
        </p:nvGraphicFramePr>
        <p:xfrm>
          <a:off x="6934200" y="4038600"/>
          <a:ext cx="1791753" cy="1219200"/>
        </p:xfrm>
        <a:graphic>
          <a:graphicData uri="http://schemas.openxmlformats.org/presentationml/2006/ole">
            <mc:AlternateContent xmlns:mc="http://schemas.openxmlformats.org/markup-compatibility/2006">
              <mc:Choice xmlns:v="urn:schemas-microsoft-com:vml" Requires="v">
                <p:oleObj spid="_x0000_s49267" name="Equation" r:id="rId5" imgW="634680" imgH="431640" progId="Equation.3">
                  <p:embed/>
                </p:oleObj>
              </mc:Choice>
              <mc:Fallback>
                <p:oleObj name="Equation" r:id="rId5" imgW="634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038600"/>
                        <a:ext cx="1791753" cy="1219200"/>
                      </a:xfrm>
                      <a:prstGeom prst="rect">
                        <a:avLst/>
                      </a:prstGeom>
                      <a:noFill/>
                      <a:ln>
                        <a:noFill/>
                      </a:ln>
                    </p:spPr>
                  </p:pic>
                </p:oleObj>
              </mc:Fallback>
            </mc:AlternateContent>
          </a:graphicData>
        </a:graphic>
      </p:graphicFrame>
      <p:sp>
        <p:nvSpPr>
          <p:cNvPr id="7" name="Rectangle 6"/>
          <p:cNvSpPr/>
          <p:nvPr/>
        </p:nvSpPr>
        <p:spPr>
          <a:xfrm>
            <a:off x="6613567" y="54864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y</a:t>
            </a:r>
            <a:r>
              <a:rPr lang="en-US" altLang="zh-CN" sz="2000" b="1" dirty="0">
                <a:solidFill>
                  <a:srgbClr val="008000"/>
                </a:solidFill>
                <a:latin typeface="Times New Roman" pitchFamily="18" charset="0"/>
                <a:cs typeface="Times New Roman" pitchFamily="18" charset="0"/>
              </a:rPr>
              <a:t>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y</a:t>
            </a:r>
            <a:r>
              <a:rPr lang="en-US" altLang="zh-CN" sz="2000" b="1" baseline="-25000" dirty="0">
                <a:solidFill>
                  <a:srgbClr val="008000"/>
                </a:solidFill>
                <a:latin typeface="Times New Roman" pitchFamily="18" charset="0"/>
                <a:cs typeface="Times New Roman" pitchFamily="18" charset="0"/>
              </a:rPr>
              <a:t> </a:t>
            </a:r>
            <a:r>
              <a:rPr lang="en-US" altLang="zh-CN" sz="2000" b="1" dirty="0">
                <a:solidFill>
                  <a:srgbClr val="008000"/>
                </a:solidFill>
                <a:latin typeface="Times New Roman" pitchFamily="18" charset="0"/>
                <a:cs typeface="Times New Roman" pitchFamily="18" charset="0"/>
              </a:rPr>
              <a:t>/2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a</a:t>
            </a:r>
            <a:r>
              <a:rPr lang="en-US" altLang="zh-CN"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a</a:t>
            </a:r>
            <a:r>
              <a:rPr lang="en-US" altLang="zh-CN" sz="2000" b="1" dirty="0">
                <a:solidFill>
                  <a:srgbClr val="008000"/>
                </a:solidFill>
                <a:latin typeface="Times New Roman" pitchFamily="18" charset="0"/>
                <a:cs typeface="Times New Roman" pitchFamily="18" charset="0"/>
              </a:rPr>
              <a:t>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y</a:t>
            </a:r>
            <a:r>
              <a:rPr lang="en-US" altLang="zh-CN" sz="2000" b="1" baseline="-25000" dirty="0">
                <a:solidFill>
                  <a:srgbClr val="008000"/>
                </a:solidFill>
                <a:latin typeface="Times New Roman" pitchFamily="18" charset="0"/>
                <a:cs typeface="Times New Roman" pitchFamily="18" charset="0"/>
              </a:rPr>
              <a:t> </a:t>
            </a:r>
            <a:r>
              <a:rPr lang="en-US" altLang="zh-CN" sz="2000" b="1" dirty="0">
                <a:solidFill>
                  <a:srgbClr val="008000"/>
                </a:solidFill>
                <a:latin typeface="Times New Roman" pitchFamily="18" charset="0"/>
                <a:cs typeface="Times New Roman" pitchFamily="18" charset="0"/>
              </a:rPr>
              <a:t>/2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m</a:t>
            </a:r>
            <a:endParaRPr lang="en-US" altLang="zh-CN"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m</a:t>
            </a:r>
            <a:r>
              <a:rPr lang="en-US" altLang="zh-CN" sz="2000" b="1" dirty="0">
                <a:solidFill>
                  <a:srgbClr val="008000"/>
                </a:solidFill>
                <a:latin typeface="Times New Roman" pitchFamily="18" charset="0"/>
                <a:cs typeface="Times New Roman" pitchFamily="18" charset="0"/>
              </a:rPr>
              <a:t>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a</a:t>
            </a:r>
            <a:r>
              <a:rPr lang="en-US" altLang="zh-CN" sz="2000" b="1" dirty="0">
                <a:solidFill>
                  <a:srgbClr val="008000"/>
                </a:solidFill>
                <a:latin typeface="Times New Roman" pitchFamily="18" charset="0"/>
                <a:cs typeface="Times New Roman" pitchFamily="18" charset="0"/>
              </a:rPr>
              <a:t> /2</a:t>
            </a:r>
          </a:p>
        </p:txBody>
      </p:sp>
      <p:sp>
        <p:nvSpPr>
          <p:cNvPr id="8" name="TextBox 7"/>
          <p:cNvSpPr txBox="1"/>
          <p:nvPr/>
        </p:nvSpPr>
        <p:spPr>
          <a:xfrm>
            <a:off x="6597734" y="5269468"/>
            <a:ext cx="176843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Tree>
    <p:extLst>
      <p:ext uri="{BB962C8B-B14F-4D97-AF65-F5344CB8AC3E}">
        <p14:creationId xmlns:p14="http://schemas.microsoft.com/office/powerpoint/2010/main" val="313091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 Social Networks</a:t>
            </a:r>
            <a:endParaRPr lang="en-US" dirty="0"/>
          </a:p>
        </p:txBody>
      </p:sp>
      <p:pic>
        <p:nvPicPr>
          <p:cNvPr id="8" name="Picture 2" descr="http://24x7presence.files.wordpress.com/2010/12/white_noise_faceboo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45" y="1572520"/>
            <a:ext cx="8517710" cy="42186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6019800"/>
            <a:ext cx="7467600" cy="677108"/>
          </a:xfrm>
          <a:prstGeom prst="rect">
            <a:avLst/>
          </a:prstGeom>
        </p:spPr>
        <p:txBody>
          <a:bodyPr wrap="square">
            <a:spAutoFit/>
          </a:bodyPr>
          <a:lstStyle/>
          <a:p>
            <a:pPr algn="ctr"/>
            <a:r>
              <a:rPr lang="en-US" sz="2000" b="1" dirty="0" smtClean="0"/>
              <a:t>Facebook social graph</a:t>
            </a:r>
            <a:endParaRPr lang="en-US" sz="2000" b="1" dirty="0"/>
          </a:p>
          <a:p>
            <a:pPr algn="ctr"/>
            <a:r>
              <a:rPr lang="en-US" b="1" dirty="0" smtClean="0">
                <a:solidFill>
                  <a:schemeClr val="bg1">
                    <a:lumMod val="50000"/>
                  </a:schemeClr>
                </a:solidFill>
              </a:rPr>
              <a:t>4-degrees of separation [</a:t>
            </a:r>
            <a:r>
              <a:rPr lang="en-US" b="1" dirty="0" err="1" smtClean="0">
                <a:solidFill>
                  <a:schemeClr val="bg1">
                    <a:lumMod val="50000"/>
                  </a:schemeClr>
                </a:solidFill>
              </a:rPr>
              <a:t>Backstrom</a:t>
            </a:r>
            <a:r>
              <a:rPr lang="en-US" b="1" dirty="0">
                <a:solidFill>
                  <a:schemeClr val="bg1">
                    <a:lumMod val="50000"/>
                  </a:schemeClr>
                </a:solidFill>
              </a:rPr>
              <a:t>-</a:t>
            </a:r>
            <a:r>
              <a:rPr lang="en-US" b="1" dirty="0" err="1" smtClean="0">
                <a:solidFill>
                  <a:schemeClr val="bg1">
                    <a:lumMod val="50000"/>
                  </a:schemeClr>
                </a:solidFill>
              </a:rPr>
              <a:t>Boldi</a:t>
            </a:r>
            <a:r>
              <a:rPr lang="en-US" b="1" dirty="0" smtClean="0">
                <a:solidFill>
                  <a:schemeClr val="bg1">
                    <a:lumMod val="50000"/>
                  </a:schemeClr>
                </a:solidFill>
              </a:rPr>
              <a:t>-Rosa-</a:t>
            </a:r>
            <a:r>
              <a:rPr lang="en-US" b="1" dirty="0" err="1" smtClean="0">
                <a:solidFill>
                  <a:schemeClr val="bg1">
                    <a:lumMod val="50000"/>
                  </a:schemeClr>
                </a:solidFill>
              </a:rPr>
              <a:t>Ugander</a:t>
            </a:r>
            <a:r>
              <a:rPr lang="en-US" b="1" dirty="0" smtClean="0">
                <a:solidFill>
                  <a:schemeClr val="bg1">
                    <a:lumMod val="50000"/>
                  </a:schemeClr>
                </a:solidFill>
              </a:rPr>
              <a:t>-</a:t>
            </a:r>
            <a:r>
              <a:rPr lang="en-US" b="1" dirty="0" err="1" smtClean="0">
                <a:solidFill>
                  <a:schemeClr val="bg1">
                    <a:lumMod val="50000"/>
                  </a:schemeClr>
                </a:solidFill>
              </a:rPr>
              <a:t>Vigna</a:t>
            </a:r>
            <a:r>
              <a:rPr lang="en-US" b="1" dirty="0" smtClean="0">
                <a:solidFill>
                  <a:schemeClr val="bg1">
                    <a:lumMod val="50000"/>
                  </a:schemeClr>
                </a:solidFill>
              </a:rPr>
              <a:t>, 2011]</a:t>
            </a:r>
            <a:endParaRPr lang="en-US" b="1" dirty="0">
              <a:solidFill>
                <a:schemeClr val="bg1">
                  <a:lumMod val="50000"/>
                </a:schemeClr>
              </a:solidFill>
            </a:endParaRPr>
          </a:p>
        </p:txBody>
      </p:sp>
    </p:spTree>
    <p:extLst>
      <p:ext uri="{BB962C8B-B14F-4D97-AF65-F5344CB8AC3E}">
        <p14:creationId xmlns:p14="http://schemas.microsoft.com/office/powerpoint/2010/main" val="37223725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a:t>
            </a:r>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457200" y="1295401"/>
                <a:ext cx="8229600" cy="1981200"/>
              </a:xfrm>
            </p:spPr>
            <p:txBody>
              <a:bodyPr>
                <a:normAutofit fontScale="92500" lnSpcReduction="10000"/>
              </a:bodyPr>
              <a:lstStyle/>
              <a:p>
                <a:r>
                  <a:rPr lang="en-US" b="1" dirty="0" smtClean="0"/>
                  <a:t>Remember the flow equation:</a:t>
                </a:r>
              </a:p>
              <a:p>
                <a:r>
                  <a:rPr lang="en-US" b="1" dirty="0" smtClean="0">
                    <a:solidFill>
                      <a:srgbClr val="008000"/>
                    </a:solidFill>
                  </a:rPr>
                  <a:t>Flow equation in the matrix form</a:t>
                </a:r>
              </a:p>
              <a:p>
                <a:pPr marL="118872" indent="0">
                  <a:buNone/>
                </a:pPr>
                <a14:m>
                  <m:oMathPara xmlns:m="http://schemas.openxmlformats.org/officeDocument/2006/math">
                    <m:oMathParaPr>
                      <m:jc m:val="centerGroup"/>
                    </m:oMathParaPr>
                    <m:oMath xmlns:m="http://schemas.openxmlformats.org/officeDocument/2006/math">
                      <m:r>
                        <a:rPr lang="en-US" b="1" i="1" dirty="0">
                          <a:solidFill>
                            <a:srgbClr val="0000FF"/>
                          </a:solidFill>
                          <a:latin typeface="Cambria Math"/>
                          <a:cs typeface="Times New Roman" pitchFamily="18" charset="0"/>
                        </a:rPr>
                        <m:t>𝑴</m:t>
                      </m:r>
                      <m:r>
                        <a:rPr lang="en-US" b="1" i="1" dirty="0">
                          <a:solidFill>
                            <a:srgbClr val="0000FF"/>
                          </a:solidFill>
                          <a:latin typeface="Cambria Math"/>
                          <a:cs typeface="Times New Roman" pitchFamily="18" charset="0"/>
                        </a:rPr>
                        <m:t>⋅ </m:t>
                      </m:r>
                      <m:r>
                        <a:rPr lang="en-US" b="1" i="1" dirty="0">
                          <a:solidFill>
                            <a:srgbClr val="0000FF"/>
                          </a:solidFill>
                          <a:latin typeface="Cambria Math"/>
                          <a:cs typeface="Times New Roman" pitchFamily="18" charset="0"/>
                        </a:rPr>
                        <m:t>𝒓</m:t>
                      </m:r>
                      <m:r>
                        <a:rPr lang="en-US" b="1" i="1" dirty="0" smtClean="0">
                          <a:solidFill>
                            <a:srgbClr val="0000FF"/>
                          </a:solidFill>
                          <a:latin typeface="Cambria Math"/>
                          <a:cs typeface="Times New Roman" pitchFamily="18" charset="0"/>
                        </a:rPr>
                        <m:t>=</m:t>
                      </m:r>
                      <m:r>
                        <a:rPr lang="en-US" b="1" i="1" dirty="0" smtClean="0">
                          <a:solidFill>
                            <a:srgbClr val="0000FF"/>
                          </a:solidFill>
                          <a:latin typeface="Cambria Math"/>
                          <a:cs typeface="Times New Roman" pitchFamily="18" charset="0"/>
                        </a:rPr>
                        <m:t>𝒓</m:t>
                      </m:r>
                    </m:oMath>
                  </m:oMathPara>
                </a14:m>
                <a:endParaRPr lang="en-US" b="1" i="1" dirty="0">
                  <a:solidFill>
                    <a:srgbClr val="0000FF"/>
                  </a:solidFill>
                  <a:latin typeface="Times New Roman" pitchFamily="18" charset="0"/>
                  <a:cs typeface="Times New Roman" pitchFamily="18" charset="0"/>
                </a:endParaRPr>
              </a:p>
              <a:p>
                <a:pPr lvl="1"/>
                <a:r>
                  <a:rPr lang="en-US" b="1" dirty="0" smtClean="0">
                    <a:solidFill>
                      <a:srgbClr val="0000FF"/>
                    </a:solidFill>
                  </a:rPr>
                  <a:t>Suppose </a:t>
                </a:r>
                <a:r>
                  <a:rPr lang="en-US" b="1" dirty="0">
                    <a:solidFill>
                      <a:srgbClr val="0000FF"/>
                    </a:solidFill>
                  </a:rPr>
                  <a:t>page </a:t>
                </a:r>
                <a:r>
                  <a:rPr lang="en-US" b="1" i="1" dirty="0" err="1" smtClean="0">
                    <a:solidFill>
                      <a:srgbClr val="0000FF"/>
                    </a:solidFill>
                  </a:rPr>
                  <a:t>i</a:t>
                </a:r>
                <a:r>
                  <a:rPr lang="en-US" b="1" dirty="0" smtClean="0">
                    <a:solidFill>
                      <a:srgbClr val="0000FF"/>
                    </a:solidFill>
                  </a:rPr>
                  <a:t> </a:t>
                </a:r>
                <a:r>
                  <a:rPr lang="en-US" b="1" dirty="0">
                    <a:solidFill>
                      <a:srgbClr val="0000FF"/>
                    </a:solidFill>
                  </a:rPr>
                  <a:t>links to 3 pages, including </a:t>
                </a:r>
                <a:r>
                  <a:rPr lang="en-US" b="1" i="1" dirty="0" smtClean="0">
                    <a:solidFill>
                      <a:srgbClr val="0000FF"/>
                    </a:solidFill>
                  </a:rPr>
                  <a:t>j</a:t>
                </a:r>
                <a:endParaRPr lang="en-US" b="1" i="1" dirty="0">
                  <a:solidFill>
                    <a:srgbClr val="0000FF"/>
                  </a:solidFill>
                </a:endParaRPr>
              </a:p>
              <a:p>
                <a:pPr marL="118872" indent="0">
                  <a:buNone/>
                </a:pPr>
                <a:endParaRPr lang="en-US" b="1" dirty="0">
                  <a:solidFill>
                    <a:srgbClr val="008000"/>
                  </a:solidFill>
                </a:endParaRPr>
              </a:p>
              <a:p>
                <a:pPr>
                  <a:buNone/>
                </a:pPr>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457200" y="1295401"/>
                <a:ext cx="8229600" cy="1981200"/>
              </a:xfrm>
              <a:blipFill rotWithShape="1">
                <a:blip r:embed="rId4"/>
                <a:stretch>
                  <a:fillRect t="-4000" b="-1231"/>
                </a:stretch>
              </a:blipFill>
            </p:spPr>
            <p:txBody>
              <a:bodyPr/>
              <a:lstStyle/>
              <a:p>
                <a:r>
                  <a:rPr lang="en-US">
                    <a:noFill/>
                  </a:rPr>
                  <a:t> </a:t>
                </a:r>
              </a:p>
            </p:txBody>
          </p:sp>
        </mc:Fallback>
      </mc:AlternateContent>
      <p:grpSp>
        <p:nvGrpSpPr>
          <p:cNvPr id="2" name="Group 19"/>
          <p:cNvGrpSpPr>
            <a:grpSpLocks/>
          </p:cNvGrpSpPr>
          <p:nvPr/>
        </p:nvGrpSpPr>
        <p:grpSpPr bwMode="auto">
          <a:xfrm>
            <a:off x="1347788" y="3107392"/>
            <a:ext cx="2325688" cy="3330577"/>
            <a:chOff x="1243" y="1152"/>
            <a:chExt cx="1465" cy="2098"/>
          </a:xfrm>
        </p:grpSpPr>
        <p:sp>
          <p:nvSpPr>
            <p:cNvPr id="47124" name="Rectangle 3"/>
            <p:cNvSpPr>
              <a:spLocks noChangeArrowheads="1"/>
            </p:cNvSpPr>
            <p:nvPr/>
          </p:nvSpPr>
          <p:spPr bwMode="auto">
            <a:xfrm>
              <a:off x="1412" y="1462"/>
              <a:ext cx="1296" cy="1248"/>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47125" name="Text Box 4"/>
            <p:cNvSpPr txBox="1">
              <a:spLocks noChangeArrowheads="1"/>
            </p:cNvSpPr>
            <p:nvPr/>
          </p:nvSpPr>
          <p:spPr bwMode="auto">
            <a:xfrm>
              <a:off x="1243" y="1680"/>
              <a:ext cx="169" cy="288"/>
            </a:xfrm>
            <a:prstGeom prst="rect">
              <a:avLst/>
            </a:prstGeom>
            <a:noFill/>
            <a:ln w="9525">
              <a:noFill/>
              <a:miter lim="800000"/>
              <a:headEnd/>
              <a:tailEnd/>
            </a:ln>
          </p:spPr>
          <p:txBody>
            <a:bodyPr wrap="none">
              <a:spAutoFit/>
            </a:bodyPr>
            <a:lstStyle/>
            <a:p>
              <a:r>
                <a:rPr lang="en-US" sz="2400" b="1" i="1" dirty="0" smtClean="0">
                  <a:latin typeface="Times New Roman" pitchFamily="18" charset="0"/>
                </a:rPr>
                <a:t>j</a:t>
              </a:r>
              <a:endParaRPr lang="en-US" sz="2400" b="1" i="1" dirty="0">
                <a:latin typeface="Times New Roman" pitchFamily="18" charset="0"/>
              </a:endParaRPr>
            </a:p>
          </p:txBody>
        </p:sp>
        <p:sp>
          <p:nvSpPr>
            <p:cNvPr id="47126" name="Text Box 5"/>
            <p:cNvSpPr txBox="1">
              <a:spLocks noChangeArrowheads="1"/>
            </p:cNvSpPr>
            <p:nvPr/>
          </p:nvSpPr>
          <p:spPr bwMode="auto">
            <a:xfrm>
              <a:off x="2095" y="1152"/>
              <a:ext cx="169" cy="288"/>
            </a:xfrm>
            <a:prstGeom prst="rect">
              <a:avLst/>
            </a:prstGeom>
            <a:noFill/>
            <a:ln w="9525">
              <a:noFill/>
              <a:miter lim="800000"/>
              <a:headEnd/>
              <a:tailEnd/>
            </a:ln>
          </p:spPr>
          <p:txBody>
            <a:bodyPr wrap="none">
              <a:spAutoFit/>
            </a:bodyPr>
            <a:lstStyle/>
            <a:p>
              <a:r>
                <a:rPr lang="en-US" sz="2400" b="1" i="1" dirty="0" err="1" smtClean="0">
                  <a:latin typeface="Times New Roman" pitchFamily="18" charset="0"/>
                </a:rPr>
                <a:t>i</a:t>
              </a:r>
              <a:endParaRPr lang="en-US" sz="2400" b="1" dirty="0">
                <a:latin typeface="Times New Roman" pitchFamily="18" charset="0"/>
              </a:endParaRPr>
            </a:p>
          </p:txBody>
        </p:sp>
        <p:sp>
          <p:nvSpPr>
            <p:cNvPr id="47127" name="Line 6"/>
            <p:cNvSpPr>
              <a:spLocks noChangeShapeType="1"/>
            </p:cNvSpPr>
            <p:nvPr/>
          </p:nvSpPr>
          <p:spPr bwMode="auto">
            <a:xfrm>
              <a:off x="1412" y="1846"/>
              <a:ext cx="1296" cy="0"/>
            </a:xfrm>
            <a:prstGeom prst="line">
              <a:avLst/>
            </a:prstGeom>
            <a:noFill/>
            <a:ln w="9525">
              <a:solidFill>
                <a:schemeClr val="tx1"/>
              </a:solidFill>
              <a:round/>
              <a:headEnd/>
              <a:tailEnd/>
            </a:ln>
          </p:spPr>
          <p:txBody>
            <a:bodyPr wrap="none" anchor="ctr"/>
            <a:lstStyle/>
            <a:p>
              <a:endParaRPr lang="en-US" b="1" dirty="0"/>
            </a:p>
          </p:txBody>
        </p:sp>
        <p:sp>
          <p:nvSpPr>
            <p:cNvPr id="47128" name="Line 7"/>
            <p:cNvSpPr>
              <a:spLocks noChangeShapeType="1"/>
            </p:cNvSpPr>
            <p:nvPr/>
          </p:nvSpPr>
          <p:spPr bwMode="auto">
            <a:xfrm>
              <a:off x="2180" y="1462"/>
              <a:ext cx="0" cy="1248"/>
            </a:xfrm>
            <a:prstGeom prst="line">
              <a:avLst/>
            </a:prstGeom>
            <a:noFill/>
            <a:ln w="9525">
              <a:solidFill>
                <a:schemeClr val="tx1"/>
              </a:solidFill>
              <a:round/>
              <a:headEnd/>
              <a:tailEnd/>
            </a:ln>
          </p:spPr>
          <p:txBody>
            <a:bodyPr wrap="none" anchor="ctr"/>
            <a:lstStyle/>
            <a:p>
              <a:endParaRPr lang="en-US"/>
            </a:p>
          </p:txBody>
        </p:sp>
        <p:sp>
          <p:nvSpPr>
            <p:cNvPr id="47129" name="Text Box 16"/>
            <p:cNvSpPr txBox="1">
              <a:spLocks noChangeArrowheads="1"/>
            </p:cNvSpPr>
            <p:nvPr/>
          </p:nvSpPr>
          <p:spPr bwMode="auto">
            <a:xfrm>
              <a:off x="1910" y="2843"/>
              <a:ext cx="349"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M</a:t>
              </a:r>
            </a:p>
          </p:txBody>
        </p:sp>
      </p:grpSp>
      <p:grpSp>
        <p:nvGrpSpPr>
          <p:cNvPr id="3" name="Group 20"/>
          <p:cNvGrpSpPr>
            <a:grpSpLocks/>
          </p:cNvGrpSpPr>
          <p:nvPr/>
        </p:nvGrpSpPr>
        <p:grpSpPr bwMode="auto">
          <a:xfrm>
            <a:off x="5073667" y="3564592"/>
            <a:ext cx="349251" cy="2882902"/>
            <a:chOff x="3590" y="1440"/>
            <a:chExt cx="220" cy="1816"/>
          </a:xfrm>
        </p:grpSpPr>
        <p:sp>
          <p:nvSpPr>
            <p:cNvPr id="47122" name="Rectangle 11"/>
            <p:cNvSpPr>
              <a:spLocks noChangeArrowheads="1"/>
            </p:cNvSpPr>
            <p:nvPr/>
          </p:nvSpPr>
          <p:spPr bwMode="auto">
            <a:xfrm>
              <a:off x="3600"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3" name="Text Box 17"/>
            <p:cNvSpPr txBox="1">
              <a:spLocks noChangeArrowheads="1"/>
            </p:cNvSpPr>
            <p:nvPr/>
          </p:nvSpPr>
          <p:spPr bwMode="auto">
            <a:xfrm>
              <a:off x="3590" y="2849"/>
              <a:ext cx="220"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sp>
        <p:nvSpPr>
          <p:cNvPr id="19474" name="Text Box 18"/>
          <p:cNvSpPr txBox="1">
            <a:spLocks noChangeArrowheads="1"/>
          </p:cNvSpPr>
          <p:nvPr/>
        </p:nvSpPr>
        <p:spPr bwMode="auto">
          <a:xfrm>
            <a:off x="6902450" y="5791200"/>
            <a:ext cx="349776"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nvGrpSpPr>
          <p:cNvPr id="4" name="Group 25"/>
          <p:cNvGrpSpPr>
            <a:grpSpLocks/>
          </p:cNvGrpSpPr>
          <p:nvPr/>
        </p:nvGrpSpPr>
        <p:grpSpPr bwMode="auto">
          <a:xfrm>
            <a:off x="5988058" y="3564592"/>
            <a:ext cx="1555752" cy="2133600"/>
            <a:chOff x="4166" y="1440"/>
            <a:chExt cx="980" cy="1344"/>
          </a:xfrm>
        </p:grpSpPr>
        <p:grpSp>
          <p:nvGrpSpPr>
            <p:cNvPr id="5" name="Group 22"/>
            <p:cNvGrpSpPr>
              <a:grpSpLocks/>
            </p:cNvGrpSpPr>
            <p:nvPr/>
          </p:nvGrpSpPr>
          <p:grpSpPr bwMode="auto">
            <a:xfrm>
              <a:off x="4166" y="1440"/>
              <a:ext cx="778" cy="1344"/>
              <a:chOff x="4166" y="1440"/>
              <a:chExt cx="778" cy="1344"/>
            </a:xfrm>
          </p:grpSpPr>
          <p:sp>
            <p:nvSpPr>
              <p:cNvPr id="47120" name="Rectangle 13"/>
              <p:cNvSpPr>
                <a:spLocks noChangeArrowheads="1"/>
              </p:cNvSpPr>
              <p:nvPr/>
            </p:nvSpPr>
            <p:spPr bwMode="auto">
              <a:xfrm>
                <a:off x="4752"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1" name="Text Box 15"/>
              <p:cNvSpPr txBox="1">
                <a:spLocks noChangeArrowheads="1"/>
              </p:cNvSpPr>
              <p:nvPr/>
            </p:nvSpPr>
            <p:spPr bwMode="auto">
              <a:xfrm>
                <a:off x="4166" y="1927"/>
                <a:ext cx="270" cy="407"/>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grpSp>
        <p:sp>
          <p:nvSpPr>
            <p:cNvPr id="47118" name="Line 23"/>
            <p:cNvSpPr>
              <a:spLocks noChangeShapeType="1"/>
            </p:cNvSpPr>
            <p:nvPr/>
          </p:nvSpPr>
          <p:spPr bwMode="auto">
            <a:xfrm>
              <a:off x="4752" y="1835"/>
              <a:ext cx="192" cy="0"/>
            </a:xfrm>
            <a:prstGeom prst="line">
              <a:avLst/>
            </a:prstGeom>
            <a:noFill/>
            <a:ln w="9525">
              <a:solidFill>
                <a:schemeClr val="tx1"/>
              </a:solidFill>
              <a:round/>
              <a:headEnd/>
              <a:tailEnd/>
            </a:ln>
          </p:spPr>
          <p:txBody>
            <a:bodyPr/>
            <a:lstStyle/>
            <a:p>
              <a:endParaRPr lang="en-US"/>
            </a:p>
          </p:txBody>
        </p:sp>
        <p:sp>
          <p:nvSpPr>
            <p:cNvPr id="47119" name="Rectangle 24"/>
            <p:cNvSpPr>
              <a:spLocks noChangeArrowheads="1"/>
            </p:cNvSpPr>
            <p:nvPr/>
          </p:nvSpPr>
          <p:spPr bwMode="auto">
            <a:xfrm>
              <a:off x="4927" y="1688"/>
              <a:ext cx="219" cy="291"/>
            </a:xfrm>
            <a:prstGeom prst="rect">
              <a:avLst/>
            </a:prstGeom>
            <a:noFill/>
            <a:ln w="9525">
              <a:noFill/>
              <a:miter lim="800000"/>
              <a:headEnd/>
              <a:tailEnd/>
            </a:ln>
          </p:spPr>
          <p:txBody>
            <a:bodyPr wrap="none">
              <a:spAutoFit/>
            </a:bodyPr>
            <a:lstStyle/>
            <a:p>
              <a:r>
                <a:rPr lang="en-US" sz="2400" b="1" i="1" dirty="0" err="1" smtClean="0">
                  <a:latin typeface="Corbel" pitchFamily="34" charset="0"/>
                </a:rPr>
                <a:t>r</a:t>
              </a:r>
              <a:r>
                <a:rPr lang="en-US" sz="2400" b="1" i="1" baseline="-25000" dirty="0" err="1" smtClean="0">
                  <a:latin typeface="Corbel" pitchFamily="34" charset="0"/>
                </a:rPr>
                <a:t>j</a:t>
              </a:r>
              <a:endParaRPr lang="en-US" sz="2400" b="1" i="1" baseline="-25000" dirty="0">
                <a:latin typeface="Corbel" pitchFamily="34" charset="0"/>
              </a:endParaRPr>
            </a:p>
          </p:txBody>
        </p:sp>
      </p:grpSp>
      <p:grpSp>
        <p:nvGrpSpPr>
          <p:cNvPr id="6" name="Group 14"/>
          <p:cNvGrpSpPr>
            <a:grpSpLocks/>
          </p:cNvGrpSpPr>
          <p:nvPr/>
        </p:nvGrpSpPr>
        <p:grpSpPr bwMode="auto">
          <a:xfrm>
            <a:off x="820493" y="4286977"/>
            <a:ext cx="1927225" cy="1312863"/>
            <a:chOff x="933" y="1872"/>
            <a:chExt cx="1214" cy="827"/>
          </a:xfrm>
        </p:grpSpPr>
        <p:sp>
          <p:nvSpPr>
            <p:cNvPr id="47115" name="Text Box 9"/>
            <p:cNvSpPr txBox="1">
              <a:spLocks noChangeArrowheads="1"/>
            </p:cNvSpPr>
            <p:nvPr/>
          </p:nvSpPr>
          <p:spPr bwMode="auto">
            <a:xfrm>
              <a:off x="933" y="2411"/>
              <a:ext cx="361" cy="288"/>
            </a:xfrm>
            <a:prstGeom prst="rect">
              <a:avLst/>
            </a:prstGeom>
            <a:noFill/>
            <a:ln w="9525">
              <a:noFill/>
              <a:miter lim="800000"/>
              <a:headEnd/>
              <a:tailEnd/>
            </a:ln>
          </p:spPr>
          <p:txBody>
            <a:bodyPr wrap="none">
              <a:spAutoFit/>
            </a:bodyPr>
            <a:lstStyle/>
            <a:p>
              <a:r>
                <a:rPr lang="en-US" sz="2400" b="1" dirty="0">
                  <a:solidFill>
                    <a:srgbClr val="008000"/>
                  </a:solidFill>
                  <a:latin typeface="Times New Roman" pitchFamily="18" charset="0"/>
                </a:rPr>
                <a:t>1/3</a:t>
              </a:r>
            </a:p>
          </p:txBody>
        </p:sp>
        <p:sp>
          <p:nvSpPr>
            <p:cNvPr id="47116" name="Line 10"/>
            <p:cNvSpPr>
              <a:spLocks noChangeShapeType="1"/>
            </p:cNvSpPr>
            <p:nvPr/>
          </p:nvSpPr>
          <p:spPr bwMode="auto">
            <a:xfrm flipV="1">
              <a:off x="1114" y="1872"/>
              <a:ext cx="1033" cy="550"/>
            </a:xfrm>
            <a:prstGeom prst="line">
              <a:avLst/>
            </a:prstGeom>
            <a:noFill/>
            <a:ln w="9525">
              <a:solidFill>
                <a:schemeClr val="tx1"/>
              </a:solidFill>
              <a:round/>
              <a:headEnd/>
              <a:tailEnd type="triangle" w="med" len="med"/>
            </a:ln>
          </p:spPr>
          <p:txBody>
            <a:bodyPr wrap="none" anchor="ctr"/>
            <a:lstStyle/>
            <a:p>
              <a:endParaRPr lang="en-US"/>
            </a:p>
          </p:txBody>
        </p:sp>
      </p:grpSp>
      <p:graphicFrame>
        <p:nvGraphicFramePr>
          <p:cNvPr id="7" name="Object 6"/>
          <p:cNvGraphicFramePr>
            <a:graphicFrameLocks noChangeAspect="1"/>
          </p:cNvGraphicFramePr>
          <p:nvPr>
            <p:extLst>
              <p:ext uri="{D42A27DB-BD31-4B8C-83A1-F6EECF244321}">
                <p14:modId xmlns:p14="http://schemas.microsoft.com/office/powerpoint/2010/main" val="3334200067"/>
              </p:ext>
            </p:extLst>
          </p:nvPr>
        </p:nvGraphicFramePr>
        <p:xfrm>
          <a:off x="5899348" y="1066800"/>
          <a:ext cx="1568252" cy="1066800"/>
        </p:xfrm>
        <a:graphic>
          <a:graphicData uri="http://schemas.openxmlformats.org/presentationml/2006/ole">
            <mc:AlternateContent xmlns:mc="http://schemas.openxmlformats.org/markup-compatibility/2006">
              <mc:Choice xmlns:v="urn:schemas-microsoft-com:vml" Requires="v">
                <p:oleObj spid="_x0000_s50287" name="Equation" r:id="rId5" imgW="634725" imgH="431613" progId="Equation.3">
                  <p:embed/>
                </p:oleObj>
              </mc:Choice>
              <mc:Fallback>
                <p:oleObj name="Equation" r:id="rId5" imgW="634725" imgH="431613"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348" y="1066800"/>
                        <a:ext cx="1568252" cy="1066800"/>
                      </a:xfrm>
                      <a:prstGeom prst="rect">
                        <a:avLst/>
                      </a:prstGeom>
                      <a:noFill/>
                      <a:ln>
                        <a:noFill/>
                      </a:ln>
                      <a:extLst/>
                    </p:spPr>
                  </p:pic>
                </p:oleObj>
              </mc:Fallback>
            </mc:AlternateContent>
          </a:graphicData>
        </a:graphic>
      </p:graphicFrame>
      <p:sp>
        <p:nvSpPr>
          <p:cNvPr id="28" name="Line 6"/>
          <p:cNvSpPr>
            <a:spLocks noChangeShapeType="1"/>
          </p:cNvSpPr>
          <p:nvPr/>
        </p:nvSpPr>
        <p:spPr bwMode="auto">
          <a:xfrm>
            <a:off x="5089524" y="5029200"/>
            <a:ext cx="296863" cy="0"/>
          </a:xfrm>
          <a:prstGeom prst="line">
            <a:avLst/>
          </a:prstGeom>
          <a:noFill/>
          <a:ln w="9525">
            <a:solidFill>
              <a:schemeClr val="tx1"/>
            </a:solidFill>
            <a:round/>
            <a:headEnd/>
            <a:tailEnd/>
          </a:ln>
        </p:spPr>
        <p:txBody>
          <a:bodyPr wrap="none" anchor="ctr"/>
          <a:lstStyle/>
          <a:p>
            <a:endParaRPr lang="en-US"/>
          </a:p>
        </p:txBody>
      </p:sp>
      <p:sp>
        <p:nvSpPr>
          <p:cNvPr id="29" name="Rectangle 24"/>
          <p:cNvSpPr>
            <a:spLocks noChangeArrowheads="1"/>
          </p:cNvSpPr>
          <p:nvPr/>
        </p:nvSpPr>
        <p:spPr bwMode="auto">
          <a:xfrm>
            <a:off x="5334000" y="4719935"/>
            <a:ext cx="344966" cy="461665"/>
          </a:xfrm>
          <a:prstGeom prst="rect">
            <a:avLst/>
          </a:prstGeom>
          <a:noFill/>
          <a:ln w="9525">
            <a:noFill/>
            <a:miter lim="800000"/>
            <a:headEnd/>
            <a:tailEnd/>
          </a:ln>
        </p:spPr>
        <p:txBody>
          <a:bodyPr wrap="none">
            <a:spAutoFit/>
          </a:bodyPr>
          <a:lstStyle/>
          <a:p>
            <a:r>
              <a:rPr lang="en-US" sz="2400" b="1" i="1" dirty="0" err="1" smtClean="0">
                <a:latin typeface="Corbel" pitchFamily="34" charset="0"/>
              </a:rPr>
              <a:t>r</a:t>
            </a:r>
            <a:r>
              <a:rPr lang="en-US" sz="2400" b="1" i="1" baseline="-25000" dirty="0" err="1" smtClean="0">
                <a:latin typeface="Corbel" pitchFamily="34" charset="0"/>
              </a:rPr>
              <a:t>i</a:t>
            </a:r>
            <a:endParaRPr lang="en-US" sz="2400" b="1" i="1" baseline="-25000" dirty="0">
              <a:latin typeface="Corbel" pitchFamily="34" charset="0"/>
            </a:endParaRPr>
          </a:p>
        </p:txBody>
      </p:sp>
      <p:sp>
        <p:nvSpPr>
          <p:cNvPr id="32" name="Rectangle 3"/>
          <p:cNvSpPr>
            <a:spLocks noChangeArrowheads="1"/>
          </p:cNvSpPr>
          <p:nvPr/>
        </p:nvSpPr>
        <p:spPr bwMode="auto">
          <a:xfrm>
            <a:off x="2762792" y="4134577"/>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3" name="Text Box 16"/>
          <p:cNvSpPr txBox="1">
            <a:spLocks noChangeArrowheads="1"/>
          </p:cNvSpPr>
          <p:nvPr/>
        </p:nvSpPr>
        <p:spPr bwMode="auto">
          <a:xfrm>
            <a:off x="4114800" y="4230469"/>
            <a:ext cx="322524" cy="646331"/>
          </a:xfrm>
          <a:prstGeom prst="rect">
            <a:avLst/>
          </a:prstGeom>
          <a:noFill/>
          <a:ln w="9525">
            <a:noFill/>
            <a:miter lim="800000"/>
            <a:headEnd/>
            <a:tailEnd/>
          </a:ln>
        </p:spPr>
        <p:txBody>
          <a:bodyPr wrap="none">
            <a:spAutoFit/>
          </a:bodyPr>
          <a:lstStyle/>
          <a:p>
            <a:r>
              <a:rPr lang="en-US" sz="3600" b="1" i="1" dirty="0" smtClean="0">
                <a:solidFill>
                  <a:srgbClr val="008000"/>
                </a:solidFill>
                <a:latin typeface="Corbel" pitchFamily="34" charset="0"/>
              </a:rPr>
              <a:t>.</a:t>
            </a:r>
            <a:endParaRPr lang="en-US" sz="3600" b="1" i="1" dirty="0">
              <a:solidFill>
                <a:srgbClr val="008000"/>
              </a:solidFill>
              <a:latin typeface="Corbel" pitchFamily="34" charset="0"/>
            </a:endParaRPr>
          </a:p>
        </p:txBody>
      </p:sp>
      <p:sp>
        <p:nvSpPr>
          <p:cNvPr id="34" name="Text Box 16"/>
          <p:cNvSpPr txBox="1">
            <a:spLocks noChangeArrowheads="1"/>
          </p:cNvSpPr>
          <p:nvPr/>
        </p:nvSpPr>
        <p:spPr bwMode="auto">
          <a:xfrm>
            <a:off x="4191000" y="5715000"/>
            <a:ext cx="322524" cy="646331"/>
          </a:xfrm>
          <a:prstGeom prst="rect">
            <a:avLst/>
          </a:prstGeom>
          <a:noFill/>
          <a:ln w="9525">
            <a:noFill/>
            <a:miter lim="800000"/>
            <a:headEnd/>
            <a:tailEnd/>
          </a:ln>
        </p:spPr>
        <p:txBody>
          <a:bodyPr wrap="none">
            <a:spAutoFit/>
          </a:bodyPr>
          <a:lstStyle/>
          <a:p>
            <a:r>
              <a:rPr lang="en-US" sz="3600" b="1" i="1" dirty="0" smtClean="0">
                <a:solidFill>
                  <a:srgbClr val="008000"/>
                </a:solidFill>
                <a:latin typeface="Corbel" pitchFamily="34" charset="0"/>
              </a:rPr>
              <a:t>.</a:t>
            </a:r>
            <a:endParaRPr lang="en-US" sz="3600" b="1" i="1" dirty="0">
              <a:solidFill>
                <a:srgbClr val="008000"/>
              </a:solidFill>
              <a:latin typeface="Corbel" pitchFamily="34" charset="0"/>
            </a:endParaRPr>
          </a:p>
        </p:txBody>
      </p:sp>
      <p:sp>
        <p:nvSpPr>
          <p:cNvPr id="35" name="Text Box 15"/>
          <p:cNvSpPr txBox="1">
            <a:spLocks noChangeArrowheads="1"/>
          </p:cNvSpPr>
          <p:nvPr/>
        </p:nvSpPr>
        <p:spPr bwMode="auto">
          <a:xfrm>
            <a:off x="6019800" y="5830887"/>
            <a:ext cx="428625" cy="646113"/>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sp>
        <p:nvSpPr>
          <p:cNvPr id="36" name="Rectangle 3"/>
          <p:cNvSpPr>
            <a:spLocks noChangeArrowheads="1"/>
          </p:cNvSpPr>
          <p:nvPr/>
        </p:nvSpPr>
        <p:spPr bwMode="auto">
          <a:xfrm>
            <a:off x="2763296" y="46482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7" name="Rectangle 3"/>
          <p:cNvSpPr>
            <a:spLocks noChangeArrowheads="1"/>
          </p:cNvSpPr>
          <p:nvPr/>
        </p:nvSpPr>
        <p:spPr bwMode="auto">
          <a:xfrm>
            <a:off x="2754928" y="52578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8" name="Line 10"/>
          <p:cNvSpPr>
            <a:spLocks noChangeShapeType="1"/>
          </p:cNvSpPr>
          <p:nvPr/>
        </p:nvSpPr>
        <p:spPr bwMode="auto">
          <a:xfrm flipV="1">
            <a:off x="1320801" y="4724399"/>
            <a:ext cx="1434127" cy="558490"/>
          </a:xfrm>
          <a:prstGeom prst="line">
            <a:avLst/>
          </a:prstGeom>
          <a:noFill/>
          <a:ln w="9525">
            <a:solidFill>
              <a:schemeClr val="tx1"/>
            </a:solidFill>
            <a:round/>
            <a:headEnd/>
            <a:tailEnd type="triangle" w="med" len="med"/>
          </a:ln>
        </p:spPr>
        <p:txBody>
          <a:bodyPr wrap="none" anchor="ctr"/>
          <a:lstStyle/>
          <a:p>
            <a:endParaRPr lang="en-US"/>
          </a:p>
        </p:txBody>
      </p:sp>
      <p:sp>
        <p:nvSpPr>
          <p:cNvPr id="39" name="Line 10"/>
          <p:cNvSpPr>
            <a:spLocks noChangeShapeType="1"/>
          </p:cNvSpPr>
          <p:nvPr/>
        </p:nvSpPr>
        <p:spPr bwMode="auto">
          <a:xfrm flipV="1">
            <a:off x="1347788" y="5333999"/>
            <a:ext cx="1399931" cy="76201"/>
          </a:xfrm>
          <a:prstGeom prst="line">
            <a:avLst/>
          </a:prstGeom>
          <a:noFill/>
          <a:ln w="9525">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744708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9474"/>
                                        </p:tgtEl>
                                        <p:attrNameLst>
                                          <p:attrName>style.visibility</p:attrName>
                                        </p:attrNameLst>
                                      </p:cBhvr>
                                      <p:to>
                                        <p:strVal val="visible"/>
                                      </p:to>
                                    </p:set>
                                    <p:animEffect transition="in" filter="dissolve">
                                      <p:cBhvr>
                                        <p:cTn id="14"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Eigenvector </a:t>
            </a:r>
            <a:r>
              <a:rPr lang="en-US" dirty="0" smtClean="0">
                <a:solidFill>
                  <a:schemeClr val="accent1">
                    <a:satMod val="150000"/>
                  </a:schemeClr>
                </a:solidFill>
              </a:rPr>
              <a:t>Formulation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49154" name="Rectangle 3"/>
              <p:cNvSpPr>
                <a:spLocks noGrp="1" noChangeArrowheads="1"/>
              </p:cNvSpPr>
              <p:nvPr>
                <p:ph type="body" idx="1"/>
              </p:nvPr>
            </p:nvSpPr>
            <p:spPr>
              <a:xfrm>
                <a:off x="457200" y="1295400"/>
                <a:ext cx="8229600" cy="5332749"/>
              </a:xfrm>
            </p:spPr>
            <p:txBody>
              <a:bodyPr>
                <a:normAutofit/>
              </a:bodyPr>
              <a:lstStyle/>
              <a:p>
                <a:r>
                  <a:rPr lang="en-US" b="1" dirty="0" smtClean="0">
                    <a:solidFill>
                      <a:srgbClr val="D60093"/>
                    </a:solidFill>
                  </a:rPr>
                  <a:t>The flow equations can be written</a:t>
                </a:r>
                <a:r>
                  <a:rPr lang="en-US" dirty="0" smtClean="0">
                    <a:solidFill>
                      <a:srgbClr val="D60093"/>
                    </a:solidFill>
                  </a:rPr>
                  <a:t> </a:t>
                </a:r>
                <a:br>
                  <a:rPr lang="en-US" dirty="0" smtClean="0">
                    <a:solidFill>
                      <a:srgbClr val="D60093"/>
                    </a:solidFill>
                  </a:rPr>
                </a:br>
                <a:r>
                  <a:rPr lang="en-US" dirty="0" smtClean="0">
                    <a:solidFill>
                      <a:schemeClr val="accent3"/>
                    </a:solidFill>
                  </a:rPr>
                  <a:t>		</a:t>
                </a:r>
                <a14:m>
                  <m:oMath xmlns:m="http://schemas.openxmlformats.org/officeDocument/2006/math">
                    <m:r>
                      <a:rPr lang="en-US" sz="3600" b="1" i="1" dirty="0" smtClean="0">
                        <a:solidFill>
                          <a:srgbClr val="0000FF"/>
                        </a:solidFill>
                        <a:latin typeface="Cambria Math"/>
                      </a:rPr>
                      <m:t>𝒓</m:t>
                    </m:r>
                    <m:r>
                      <a:rPr lang="en-US" sz="3600" b="1" i="1" dirty="0" smtClean="0">
                        <a:solidFill>
                          <a:srgbClr val="0000FF"/>
                        </a:solidFill>
                        <a:latin typeface="Cambria Math"/>
                      </a:rPr>
                      <m:t> </m:t>
                    </m:r>
                    <m:r>
                      <a:rPr lang="en-US" sz="3600" i="1" dirty="0" smtClean="0">
                        <a:solidFill>
                          <a:srgbClr val="0000FF"/>
                        </a:solidFill>
                        <a:latin typeface="Cambria Math"/>
                      </a:rPr>
                      <m:t>=</m:t>
                    </m:r>
                    <m:r>
                      <a:rPr lang="en-US" sz="3600" b="1" i="1" dirty="0" smtClean="0">
                        <a:solidFill>
                          <a:srgbClr val="0000FF"/>
                        </a:solidFill>
                        <a:latin typeface="Cambria Math"/>
                      </a:rPr>
                      <m:t> </m:t>
                    </m:r>
                    <m:r>
                      <a:rPr lang="en-US" sz="3600" b="1" i="1" dirty="0" smtClean="0">
                        <a:solidFill>
                          <a:srgbClr val="0000FF"/>
                        </a:solidFill>
                        <a:latin typeface="Cambria Math"/>
                      </a:rPr>
                      <m:t>𝑴</m:t>
                    </m:r>
                    <m:r>
                      <a:rPr lang="en-US" sz="3600" b="1" i="1" dirty="0" smtClean="0">
                        <a:solidFill>
                          <a:srgbClr val="0000FF"/>
                        </a:solidFill>
                        <a:latin typeface="Cambria Math"/>
                      </a:rPr>
                      <m:t> </m:t>
                    </m:r>
                    <m:r>
                      <a:rPr lang="en-US" sz="3600" i="1" dirty="0" smtClean="0">
                        <a:solidFill>
                          <a:srgbClr val="0000FF"/>
                        </a:solidFill>
                        <a:latin typeface="Cambria Math"/>
                      </a:rPr>
                      <m:t>∙ </m:t>
                    </m:r>
                    <m:r>
                      <a:rPr lang="en-US" sz="3600" b="1" i="1" dirty="0" smtClean="0">
                        <a:solidFill>
                          <a:srgbClr val="0000FF"/>
                        </a:solidFill>
                        <a:latin typeface="Cambria Math"/>
                      </a:rPr>
                      <m:t>𝒓</m:t>
                    </m:r>
                  </m:oMath>
                </a14:m>
                <a:endParaRPr lang="en-US" sz="3600" b="1" i="1" dirty="0" smtClean="0">
                  <a:solidFill>
                    <a:srgbClr val="0000FF"/>
                  </a:solidFill>
                </a:endParaRPr>
              </a:p>
              <a:p>
                <a:r>
                  <a:rPr lang="en-US" dirty="0" smtClean="0"/>
                  <a:t>So the </a:t>
                </a:r>
                <a:r>
                  <a:rPr lang="en-US" b="1" dirty="0" smtClean="0"/>
                  <a:t>rank vector</a:t>
                </a:r>
                <a:r>
                  <a:rPr lang="en-US" dirty="0" smtClean="0"/>
                  <a:t> </a:t>
                </a:r>
                <a:r>
                  <a:rPr lang="en-US" b="1" i="1" dirty="0" smtClean="0">
                    <a:solidFill>
                      <a:srgbClr val="0000FF"/>
                    </a:solidFill>
                  </a:rPr>
                  <a:t>r</a:t>
                </a:r>
                <a:r>
                  <a:rPr lang="en-US" dirty="0" smtClean="0"/>
                  <a:t> is an </a:t>
                </a:r>
                <a:r>
                  <a:rPr lang="en-US" b="1" dirty="0" smtClean="0"/>
                  <a:t>eigenvector</a:t>
                </a:r>
                <a:r>
                  <a:rPr lang="en-US" dirty="0" smtClean="0"/>
                  <a:t> of the stochastic web matrix </a:t>
                </a:r>
                <a:r>
                  <a:rPr lang="en-US" b="1" i="1" dirty="0" smtClean="0">
                    <a:solidFill>
                      <a:srgbClr val="0000FF"/>
                    </a:solidFill>
                  </a:rPr>
                  <a:t>M</a:t>
                </a:r>
              </a:p>
              <a:p>
                <a:pPr lvl="1"/>
                <a:r>
                  <a:rPr lang="en-US" dirty="0" smtClean="0"/>
                  <a:t>In fact, it’s the first or principal eigenvector, </a:t>
                </a:r>
                <a:br>
                  <a:rPr lang="en-US" dirty="0" smtClean="0"/>
                </a:br>
                <a:r>
                  <a:rPr lang="en-US" dirty="0" smtClean="0"/>
                  <a:t>with corresponding eigenvalue </a:t>
                </a:r>
                <a:r>
                  <a:rPr lang="en-US" b="1" i="1" dirty="0" smtClean="0"/>
                  <a:t>1</a:t>
                </a:r>
              </a:p>
              <a:p>
                <a:pPr lvl="2"/>
                <a:r>
                  <a:rPr lang="en-US" dirty="0" smtClean="0"/>
                  <a:t>Largest eigenvalue of </a:t>
                </a:r>
                <a:r>
                  <a:rPr lang="en-US" b="1" i="1" dirty="0" smtClean="0"/>
                  <a:t>M</a:t>
                </a:r>
                <a:r>
                  <a:rPr lang="en-US" dirty="0" smtClean="0"/>
                  <a:t> is </a:t>
                </a:r>
                <a:r>
                  <a:rPr lang="en-US" b="1" dirty="0" smtClean="0"/>
                  <a:t>1</a:t>
                </a:r>
                <a:r>
                  <a:rPr lang="en-US" dirty="0" smtClean="0"/>
                  <a:t> since </a:t>
                </a:r>
                <a:r>
                  <a:rPr lang="en-US" b="1" i="1" dirty="0" smtClean="0"/>
                  <a:t>M</a:t>
                </a:r>
                <a:r>
                  <a:rPr lang="en-US" dirty="0" smtClean="0"/>
                  <a:t> is</a:t>
                </a:r>
                <a:br>
                  <a:rPr lang="en-US" dirty="0" smtClean="0"/>
                </a:br>
                <a:r>
                  <a:rPr lang="en-US" dirty="0" smtClean="0"/>
                  <a:t>column stochastic (with non-negative entries)</a:t>
                </a:r>
              </a:p>
              <a:p>
                <a:pPr lvl="8"/>
                <a:endParaRPr lang="en-US" b="1" i="1" dirty="0" smtClean="0"/>
              </a:p>
              <a:p>
                <a:r>
                  <a:rPr lang="en-US" b="1" dirty="0" smtClean="0">
                    <a:solidFill>
                      <a:srgbClr val="0000FF"/>
                    </a:solidFill>
                  </a:rPr>
                  <a:t>We can now efficiently solve for </a:t>
                </a:r>
                <a:r>
                  <a:rPr lang="en-US" b="1" i="1" dirty="0" smtClean="0">
                    <a:solidFill>
                      <a:srgbClr val="0000FF"/>
                    </a:solidFill>
                  </a:rPr>
                  <a:t>r</a:t>
                </a:r>
                <a:r>
                  <a:rPr lang="en-US" b="1" dirty="0" smtClean="0">
                    <a:solidFill>
                      <a:srgbClr val="0000FF"/>
                    </a:solidFill>
                  </a:rPr>
                  <a:t>!</a:t>
                </a:r>
                <a:br>
                  <a:rPr lang="en-US" b="1" dirty="0" smtClean="0">
                    <a:solidFill>
                      <a:srgbClr val="0000FF"/>
                    </a:solidFill>
                  </a:rPr>
                </a:br>
                <a:r>
                  <a:rPr lang="en-US" b="1" dirty="0"/>
                  <a:t>The </a:t>
                </a:r>
                <a:r>
                  <a:rPr lang="en-US" b="1" dirty="0" smtClean="0"/>
                  <a:t>method is called Power iteration</a:t>
                </a:r>
                <a:endParaRPr lang="en-US" b="1" dirty="0" smtClean="0">
                  <a:solidFill>
                    <a:srgbClr val="008000"/>
                  </a:solidFill>
                </a:endParaRPr>
              </a:p>
            </p:txBody>
          </p:sp>
        </mc:Choice>
        <mc:Fallback xmlns="">
          <p:sp>
            <p:nvSpPr>
              <p:cNvPr id="49154" name="Rectangle 3"/>
              <p:cNvSpPr>
                <a:spLocks noGrp="1" noRot="1" noChangeAspect="1" noMove="1" noResize="1" noEditPoints="1" noAdjustHandles="1" noChangeArrowheads="1" noChangeShapeType="1" noTextEdit="1"/>
              </p:cNvSpPr>
              <p:nvPr>
                <p:ph type="body" idx="1"/>
              </p:nvPr>
            </p:nvSpPr>
            <p:spPr>
              <a:xfrm>
                <a:off x="457200" y="1295400"/>
                <a:ext cx="8229600" cy="5332749"/>
              </a:xfrm>
              <a:blipFill rotWithShape="1">
                <a:blip r:embed="rId3"/>
                <a:stretch>
                  <a:fillRect t="-686" b="-12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7467600" y="3614916"/>
                <a:ext cx="1676400" cy="1261884"/>
              </a:xfrm>
              <a:prstGeom prst="rect">
                <a:avLst/>
              </a:prstGeom>
              <a:noFill/>
            </p:spPr>
            <p:txBody>
              <a:bodyPr wrap="square" rtlCol="0">
                <a:spAutoFit/>
              </a:bodyPr>
              <a:lstStyle/>
              <a:p>
                <a:pPr/>
                <a:r>
                  <a:rPr lang="en-US" sz="1400" b="1" dirty="0" smtClean="0">
                    <a:solidFill>
                      <a:srgbClr val="008000"/>
                    </a:solidFill>
                    <a:latin typeface="Arial" pitchFamily="34" charset="0"/>
                    <a:cs typeface="Arial" pitchFamily="34" charset="0"/>
                  </a:rPr>
                  <a:t>NOTE:</a:t>
                </a:r>
                <a:r>
                  <a:rPr lang="en-US" sz="1400" b="1" i="1" dirty="0" smtClean="0">
                    <a:solidFill>
                      <a:srgbClr val="008000"/>
                    </a:solidFill>
                    <a:latin typeface="Arial" pitchFamily="34" charset="0"/>
                    <a:cs typeface="Arial" pitchFamily="34" charset="0"/>
                  </a:rPr>
                  <a:t> x</a:t>
                </a:r>
                <a:r>
                  <a:rPr lang="en-US" sz="1400" dirty="0" smtClean="0">
                    <a:solidFill>
                      <a:srgbClr val="008000"/>
                    </a:solidFill>
                    <a:latin typeface="Arial" pitchFamily="34" charset="0"/>
                    <a:cs typeface="Arial" pitchFamily="34" charset="0"/>
                  </a:rPr>
                  <a:t> is an eigenvector with the corresponding eigenvalue </a:t>
                </a:r>
                <a:r>
                  <a:rPr lang="el-GR" sz="1400" b="1" dirty="0" smtClean="0">
                    <a:solidFill>
                      <a:srgbClr val="008000"/>
                    </a:solidFill>
                    <a:latin typeface="Arial" pitchFamily="34" charset="0"/>
                    <a:cs typeface="Arial" pitchFamily="34" charset="0"/>
                  </a:rPr>
                  <a:t>λ</a:t>
                </a:r>
                <a:r>
                  <a:rPr lang="en-US" sz="1400" dirty="0" smtClean="0">
                    <a:solidFill>
                      <a:srgbClr val="008000"/>
                    </a:solidFill>
                    <a:latin typeface="Arial" pitchFamily="34" charset="0"/>
                    <a:cs typeface="Arial" pitchFamily="34" charset="0"/>
                  </a:rPr>
                  <a:t> if:</a:t>
                </a:r>
                <a:br>
                  <a:rPr lang="en-US" sz="1400" dirty="0" smtClean="0">
                    <a:solidFill>
                      <a:srgbClr val="008000"/>
                    </a:solidFill>
                    <a:latin typeface="Arial" pitchFamily="34" charset="0"/>
                    <a:cs typeface="Arial" pitchFamily="34" charset="0"/>
                  </a:rPr>
                </a:br>
                <a14:m>
                  <m:oMathPara xmlns:m="http://schemas.openxmlformats.org/officeDocument/2006/math">
                    <m:oMathParaPr>
                      <m:jc m:val="centerGroup"/>
                    </m:oMathParaPr>
                    <m:oMath xmlns:m="http://schemas.openxmlformats.org/officeDocument/2006/math">
                      <m:r>
                        <a:rPr lang="en-US" b="1" i="1" smtClean="0">
                          <a:solidFill>
                            <a:srgbClr val="008000"/>
                          </a:solidFill>
                          <a:latin typeface="Cambria Math"/>
                          <a:cs typeface="Arial" pitchFamily="34" charset="0"/>
                        </a:rPr>
                        <m:t>𝑨𝒙</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𝝀</m:t>
                      </m:r>
                      <m:r>
                        <a:rPr lang="en-US" b="1" i="1" smtClean="0">
                          <a:solidFill>
                            <a:srgbClr val="008000"/>
                          </a:solidFill>
                          <a:latin typeface="Cambria Math"/>
                          <a:cs typeface="Arial" pitchFamily="34" charset="0"/>
                        </a:rPr>
                        <m:t>𝒙</m:t>
                      </m:r>
                    </m:oMath>
                  </m:oMathPara>
                </a14:m>
                <a:endParaRPr lang="en-US" b="1" dirty="0" smtClean="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467600" y="3614916"/>
                <a:ext cx="1676400" cy="1261884"/>
              </a:xfrm>
              <a:prstGeom prst="rect">
                <a:avLst/>
              </a:prstGeom>
              <a:blipFill rotWithShape="1">
                <a:blip r:embed="rId4"/>
                <a:stretch>
                  <a:fillRect l="-727" t="-483"/>
                </a:stretch>
              </a:blipFill>
            </p:spPr>
            <p:txBody>
              <a:bodyPr/>
              <a:lstStyle/>
              <a:p>
                <a:r>
                  <a:rPr lang="en-US">
                    <a:noFill/>
                  </a:rPr>
                  <a:t> </a:t>
                </a:r>
              </a:p>
            </p:txBody>
          </p:sp>
        </mc:Fallback>
      </mc:AlternateContent>
    </p:spTree>
    <p:extLst>
      <p:ext uri="{BB962C8B-B14F-4D97-AF65-F5344CB8AC3E}">
        <p14:creationId xmlns:p14="http://schemas.microsoft.com/office/powerpoint/2010/main" val="2372159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Power Iteration </a:t>
            </a:r>
            <a:r>
              <a:rPr lang="en-US" dirty="0" smtClean="0">
                <a:solidFill>
                  <a:schemeClr val="accent1">
                    <a:satMod val="150000"/>
                  </a:schemeClr>
                </a:solidFill>
              </a:rPr>
              <a:t>Method</a:t>
            </a:r>
            <a:endParaRPr lang="en-US" dirty="0">
              <a:solidFill>
                <a:schemeClr val="accent1">
                  <a:satMod val="150000"/>
                </a:schemeClr>
              </a:solidFill>
            </a:endParaRPr>
          </a:p>
        </p:txBody>
      </p:sp>
      <p:sp>
        <p:nvSpPr>
          <p:cNvPr id="21507" name="Rectangle 3"/>
          <p:cNvSpPr>
            <a:spLocks noGrp="1" noChangeArrowheads="1"/>
          </p:cNvSpPr>
          <p:nvPr>
            <p:ph type="body" idx="1"/>
          </p:nvPr>
        </p:nvSpPr>
        <p:spPr/>
        <p:txBody>
          <a:bodyPr/>
          <a:lstStyle/>
          <a:p>
            <a:r>
              <a:rPr lang="en-US" b="1" dirty="0">
                <a:solidFill>
                  <a:srgbClr val="0000FF"/>
                </a:solidFill>
              </a:rPr>
              <a:t>Given a web graph with </a:t>
            </a:r>
            <a:r>
              <a:rPr lang="en-US" b="1" i="1" dirty="0" smtClean="0">
                <a:solidFill>
                  <a:srgbClr val="0000FF"/>
                </a:solidFill>
              </a:rPr>
              <a:t>N</a:t>
            </a:r>
            <a:r>
              <a:rPr lang="en-US" b="1" dirty="0" smtClean="0">
                <a:solidFill>
                  <a:srgbClr val="0000FF"/>
                </a:solidFill>
              </a:rPr>
              <a:t> </a:t>
            </a:r>
            <a:r>
              <a:rPr lang="en-US" b="1" dirty="0">
                <a:solidFill>
                  <a:srgbClr val="0000FF"/>
                </a:solidFill>
              </a:rPr>
              <a:t>nodes, where the nodes are pages and edges are hyperlinks</a:t>
            </a:r>
          </a:p>
          <a:p>
            <a:r>
              <a:rPr lang="en-US" b="1" dirty="0" smtClean="0">
                <a:solidFill>
                  <a:srgbClr val="008000"/>
                </a:solidFill>
              </a:rPr>
              <a:t>Power iteration: </a:t>
            </a:r>
            <a:r>
              <a:rPr lang="en-US" dirty="0"/>
              <a:t>a s</a:t>
            </a:r>
            <a:r>
              <a:rPr lang="en-US" dirty="0" smtClean="0"/>
              <a:t>imple </a:t>
            </a:r>
            <a:r>
              <a:rPr lang="en-US" dirty="0"/>
              <a:t>iterative scheme</a:t>
            </a:r>
          </a:p>
          <a:p>
            <a:pPr lvl="1"/>
            <a:r>
              <a:rPr lang="en-US" dirty="0" smtClean="0"/>
              <a:t>Suppose there are </a:t>
            </a:r>
            <a:r>
              <a:rPr lang="en-US" i="1" dirty="0" smtClean="0"/>
              <a:t>N</a:t>
            </a:r>
            <a:r>
              <a:rPr lang="en-US" dirty="0" smtClean="0"/>
              <a:t> web pages</a:t>
            </a:r>
            <a:endParaRPr lang="en-US" dirty="0" smtClean="0">
              <a:latin typeface="Times New Roman" pitchFamily="18" charset="0"/>
              <a:cs typeface="Times New Roman" pitchFamily="18" charset="0"/>
            </a:endParaRPr>
          </a:p>
          <a:p>
            <a:pPr lvl="1"/>
            <a:r>
              <a:rPr lang="en-US" dirty="0" smtClean="0"/>
              <a:t>Initialize: </a:t>
            </a:r>
            <a:r>
              <a:rPr lang="en-US" b="1" dirty="0" smtClean="0"/>
              <a:t>r</a:t>
            </a:r>
            <a:r>
              <a:rPr lang="en-US" baseline="30000" dirty="0" smtClean="0"/>
              <a:t>(0)</a:t>
            </a:r>
            <a:r>
              <a:rPr lang="en-US" dirty="0" smtClean="0"/>
              <a:t> = [1/N,….,1/N]</a:t>
            </a:r>
            <a:r>
              <a:rPr lang="en-US" baseline="30000" dirty="0" smtClean="0"/>
              <a:t>T</a:t>
            </a:r>
            <a:endParaRPr lang="en-US" dirty="0" smtClean="0"/>
          </a:p>
          <a:p>
            <a:pPr lvl="1"/>
            <a:r>
              <a:rPr lang="en-US" dirty="0" smtClean="0"/>
              <a:t>Iterate: </a:t>
            </a:r>
            <a:r>
              <a:rPr lang="en-US" b="1" dirty="0" smtClean="0"/>
              <a:t>r</a:t>
            </a:r>
            <a:r>
              <a:rPr lang="en-US" baseline="30000" dirty="0" smtClean="0"/>
              <a:t>(t+1)</a:t>
            </a:r>
            <a:r>
              <a:rPr lang="en-US" dirty="0" smtClean="0"/>
              <a:t> = </a:t>
            </a:r>
            <a:r>
              <a:rPr lang="en-US" b="1" dirty="0" smtClean="0"/>
              <a:t>M </a:t>
            </a:r>
            <a:r>
              <a:rPr lang="en-US" dirty="0" smtClean="0"/>
              <a:t>∙ </a:t>
            </a:r>
            <a:r>
              <a:rPr lang="en-US" b="1" dirty="0" smtClean="0"/>
              <a:t>r</a:t>
            </a:r>
            <a:r>
              <a:rPr lang="en-US" baseline="30000" dirty="0" smtClean="0"/>
              <a:t>(t)</a:t>
            </a:r>
          </a:p>
          <a:p>
            <a:pPr lvl="1"/>
            <a:r>
              <a:rPr lang="en-US" dirty="0" smtClean="0"/>
              <a:t>Stop when |</a:t>
            </a:r>
            <a:r>
              <a:rPr lang="en-US" b="1" dirty="0" smtClean="0"/>
              <a:t>r</a:t>
            </a:r>
            <a:r>
              <a:rPr lang="en-US" baseline="30000" dirty="0" smtClean="0"/>
              <a:t>(t+1) </a:t>
            </a:r>
            <a:r>
              <a:rPr lang="en-US" dirty="0" smtClean="0"/>
              <a:t>– </a:t>
            </a:r>
            <a:r>
              <a:rPr lang="en-US" b="1" dirty="0" smtClean="0"/>
              <a:t>r</a:t>
            </a:r>
            <a:r>
              <a:rPr lang="en-US" baseline="30000" dirty="0" smtClean="0"/>
              <a:t>(t)</a:t>
            </a:r>
            <a:r>
              <a:rPr lang="en-US" dirty="0" smtClean="0"/>
              <a:t>|</a:t>
            </a:r>
            <a:r>
              <a:rPr lang="en-US" baseline="-25000" dirty="0" smtClean="0"/>
              <a:t>1</a:t>
            </a:r>
            <a:r>
              <a:rPr lang="en-US" dirty="0" smtClean="0"/>
              <a:t> &lt; </a:t>
            </a:r>
            <a:r>
              <a:rPr lang="en-US" dirty="0" smtClean="0">
                <a:latin typeface="Symbol" pitchFamily="18" charset="2"/>
                <a:sym typeface="Symbol" pitchFamily="18" charset="2"/>
              </a:rPr>
              <a:t></a:t>
            </a:r>
          </a:p>
          <a:p>
            <a:pPr marL="768096" lvl="2" indent="0">
              <a:buNone/>
            </a:pPr>
            <a:endParaRPr lang="en-US" baseline="30000" dirty="0" smtClean="0"/>
          </a:p>
        </p:txBody>
      </p:sp>
      <p:graphicFrame>
        <p:nvGraphicFramePr>
          <p:cNvPr id="7" name="Object 6"/>
          <p:cNvGraphicFramePr>
            <a:graphicFrameLocks noChangeAspect="1"/>
          </p:cNvGraphicFramePr>
          <p:nvPr>
            <p:extLst>
              <p:ext uri="{D42A27DB-BD31-4B8C-83A1-F6EECF244321}">
                <p14:modId xmlns:p14="http://schemas.microsoft.com/office/powerpoint/2010/main" val="1406311052"/>
              </p:ext>
            </p:extLst>
          </p:nvPr>
        </p:nvGraphicFramePr>
        <p:xfrm>
          <a:off x="6934200" y="3200400"/>
          <a:ext cx="1943216" cy="1027412"/>
        </p:xfrm>
        <a:graphic>
          <a:graphicData uri="http://schemas.openxmlformats.org/presentationml/2006/ole">
            <mc:AlternateContent xmlns:mc="http://schemas.openxmlformats.org/markup-compatibility/2006">
              <mc:Choice xmlns:v="urn:schemas-microsoft-com:vml" Requires="v">
                <p:oleObj spid="_x0000_s38031" name="Equation" r:id="rId4" imgW="888840" imgH="469800" progId="Equation.3">
                  <p:embed/>
                </p:oleObj>
              </mc:Choice>
              <mc:Fallback>
                <p:oleObj name="Equation" r:id="rId4" imgW="888840" imgH="469800" progId="Equation.3">
                  <p:embed/>
                  <p:pic>
                    <p:nvPicPr>
                      <p:cNvPr id="0" name=""/>
                      <p:cNvPicPr>
                        <a:picLocks noChangeAspect="1" noChangeArrowheads="1"/>
                      </p:cNvPicPr>
                      <p:nvPr/>
                    </p:nvPicPr>
                    <p:blipFill>
                      <a:blip r:embed="rId5"/>
                      <a:srcRect/>
                      <a:stretch>
                        <a:fillRect/>
                      </a:stretch>
                    </p:blipFill>
                    <p:spPr bwMode="auto">
                      <a:xfrm>
                        <a:off x="6934200" y="3200400"/>
                        <a:ext cx="1943216" cy="1027412"/>
                      </a:xfrm>
                      <a:prstGeom prst="rect">
                        <a:avLst/>
                      </a:prstGeom>
                      <a:noFill/>
                      <a:ln>
                        <a:noFill/>
                      </a:ln>
                    </p:spPr>
                  </p:pic>
                </p:oleObj>
              </mc:Fallback>
            </mc:AlternateContent>
          </a:graphicData>
        </a:graphic>
      </p:graphicFrame>
      <p:sp>
        <p:nvSpPr>
          <p:cNvPr id="8" name="TextBox 7"/>
          <p:cNvSpPr txBox="1"/>
          <p:nvPr/>
        </p:nvSpPr>
        <p:spPr>
          <a:xfrm>
            <a:off x="6309570" y="4191000"/>
            <a:ext cx="2834430"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d</a:t>
            </a:r>
            <a:r>
              <a:rPr lang="en-US" baseline="-25000" dirty="0" smtClean="0">
                <a:solidFill>
                  <a:srgbClr val="008000"/>
                </a:solidFill>
                <a:latin typeface="Arial" pitchFamily="34" charset="0"/>
                <a:cs typeface="Arial" pitchFamily="34" charset="0"/>
              </a:rPr>
              <a:t>i</a:t>
            </a:r>
            <a:r>
              <a:rPr lang="en-US" dirty="0" smtClean="0">
                <a:solidFill>
                  <a:srgbClr val="008000"/>
                </a:solidFill>
                <a:latin typeface="Arial" pitchFamily="34" charset="0"/>
                <a:cs typeface="Arial" pitchFamily="34" charset="0"/>
              </a:rPr>
              <a:t> …. out-degree of node i</a:t>
            </a:r>
          </a:p>
        </p:txBody>
      </p:sp>
      <p:sp>
        <p:nvSpPr>
          <p:cNvPr id="9" name="Rectangle 8"/>
          <p:cNvSpPr/>
          <p:nvPr/>
        </p:nvSpPr>
        <p:spPr>
          <a:xfrm>
            <a:off x="533400" y="4953000"/>
            <a:ext cx="7010400" cy="707886"/>
          </a:xfrm>
          <a:prstGeom prst="rect">
            <a:avLst/>
          </a:prstGeom>
        </p:spPr>
        <p:txBody>
          <a:bodyPr wrap="square">
            <a:spAutoFit/>
          </a:bodyPr>
          <a:lstStyle/>
          <a:p>
            <a:pPr lvl="2"/>
            <a:r>
              <a:rPr lang="en-US" sz="2000" dirty="0">
                <a:solidFill>
                  <a:srgbClr val="008000"/>
                </a:solidFill>
                <a:latin typeface="Arial" pitchFamily="34" charset="0"/>
                <a:cs typeface="Arial" pitchFamily="34" charset="0"/>
              </a:rPr>
              <a:t>|</a:t>
            </a:r>
            <a:r>
              <a:rPr lang="en-US" sz="2000" b="1" dirty="0">
                <a:solidFill>
                  <a:srgbClr val="008000"/>
                </a:solidFill>
                <a:latin typeface="Arial" pitchFamily="34" charset="0"/>
                <a:cs typeface="Arial" pitchFamily="34" charset="0"/>
              </a:rPr>
              <a:t>x</a:t>
            </a:r>
            <a:r>
              <a:rPr lang="en-US" sz="2000" dirty="0">
                <a:solidFill>
                  <a:srgbClr val="008000"/>
                </a:solidFill>
                <a:latin typeface="Arial" pitchFamily="34" charset="0"/>
                <a:cs typeface="Arial" pitchFamily="34" charset="0"/>
              </a:rPr>
              <a:t>|</a:t>
            </a:r>
            <a:r>
              <a:rPr lang="en-US" sz="2000" baseline="-2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 </a:t>
            </a:r>
            <a:r>
              <a:rPr lang="en-US" sz="2000" dirty="0">
                <a:solidFill>
                  <a:srgbClr val="008000"/>
                </a:solidFill>
                <a:latin typeface="Arial" pitchFamily="34" charset="0"/>
                <a:cs typeface="Arial" pitchFamily="34" charset="0"/>
                <a:sym typeface="Symbol" pitchFamily="18" charset="2"/>
              </a:rPr>
              <a:t></a:t>
            </a:r>
            <a:r>
              <a:rPr lang="en-US" sz="2000" baseline="-25000" dirty="0">
                <a:solidFill>
                  <a:srgbClr val="008000"/>
                </a:solidFill>
                <a:latin typeface="Arial" pitchFamily="34" charset="0"/>
                <a:cs typeface="Arial" pitchFamily="34" charset="0"/>
              </a:rPr>
              <a:t>1≤i≤N</a:t>
            </a:r>
            <a:r>
              <a:rPr lang="en-US" sz="2000" dirty="0">
                <a:solidFill>
                  <a:srgbClr val="008000"/>
                </a:solidFill>
                <a:latin typeface="Arial" pitchFamily="34" charset="0"/>
                <a:cs typeface="Arial" pitchFamily="34" charset="0"/>
              </a:rPr>
              <a:t>|x</a:t>
            </a:r>
            <a:r>
              <a:rPr lang="en-US" sz="2000" baseline="-25000" dirty="0">
                <a:solidFill>
                  <a:srgbClr val="008000"/>
                </a:solidFill>
                <a:latin typeface="Arial" pitchFamily="34" charset="0"/>
                <a:cs typeface="Arial" pitchFamily="34" charset="0"/>
              </a:rPr>
              <a:t>i</a:t>
            </a:r>
            <a:r>
              <a:rPr lang="en-US" sz="2000" dirty="0">
                <a:solidFill>
                  <a:srgbClr val="008000"/>
                </a:solidFill>
                <a:latin typeface="Arial" pitchFamily="34" charset="0"/>
                <a:cs typeface="Arial" pitchFamily="34" charset="0"/>
              </a:rPr>
              <a:t>| is the </a:t>
            </a:r>
            <a:r>
              <a:rPr lang="en-US" sz="2000" b="1" dirty="0">
                <a:solidFill>
                  <a:srgbClr val="008000"/>
                </a:solidFill>
                <a:latin typeface="Arial" pitchFamily="34" charset="0"/>
                <a:cs typeface="Arial" pitchFamily="34" charset="0"/>
              </a:rPr>
              <a:t>L</a:t>
            </a:r>
            <a:r>
              <a:rPr lang="en-US" sz="2000" b="1" baseline="-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norm </a:t>
            </a:r>
          </a:p>
          <a:p>
            <a:pPr lvl="2"/>
            <a:r>
              <a:rPr lang="en-US" sz="2000" dirty="0">
                <a:solidFill>
                  <a:srgbClr val="008000"/>
                </a:solidFill>
                <a:latin typeface="Arial" pitchFamily="34" charset="0"/>
                <a:cs typeface="Arial" pitchFamily="34" charset="0"/>
              </a:rPr>
              <a:t>Can use any other vector norm, e.g., Euclidean</a:t>
            </a:r>
          </a:p>
        </p:txBody>
      </p:sp>
    </p:spTree>
    <p:extLst>
      <p:ext uri="{BB962C8B-B14F-4D97-AF65-F5344CB8AC3E}">
        <p14:creationId xmlns:p14="http://schemas.microsoft.com/office/powerpoint/2010/main" val="39621212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PageRank</a:t>
            </a:r>
            <a:r>
              <a:rPr lang="en-US" dirty="0" smtClean="0"/>
              <a:t>: How to solve?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008000"/>
                    </a:solidFill>
                  </a:rPr>
                  <a:t>Power Iteration:</a:t>
                </a:r>
              </a:p>
              <a:p>
                <a:pPr lvl="1"/>
                <a:r>
                  <a:rPr lang="en-US" dirty="0" smtClean="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smtClean="0">
                    <a:latin typeface="Times New Roman" pitchFamily="18" charset="0"/>
                    <a:cs typeface="Times New Roman" pitchFamily="18" charset="0"/>
                  </a:rPr>
                  <a:t>/N</a:t>
                </a:r>
              </a:p>
              <a:p>
                <a:pPr lvl="1"/>
                <a:r>
                  <a:rPr lang="en-US" b="1" dirty="0" smtClean="0">
                    <a:cs typeface="Times New Roman" pitchFamily="18" charset="0"/>
                  </a:rPr>
                  <a:t>1:</a:t>
                </a:r>
                <a:r>
                  <a:rPr lang="en-US" b="0" dirty="0" smtClean="0">
                    <a:cs typeface="Times New Roman" pitchFamily="18" charset="0"/>
                  </a:rPr>
                  <a:t> </a:t>
                </a:r>
                <a14:m>
                  <m:oMath xmlns:m="http://schemas.openxmlformats.org/officeDocument/2006/math">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a:cs typeface="Times New Roman" pitchFamily="18" charset="0"/>
                              </a:rPr>
                            </m:ctrlPr>
                          </m:fPr>
                          <m:num>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smtClean="0">
                  <a:latin typeface="Times New Roman" pitchFamily="18" charset="0"/>
                  <a:cs typeface="Times New Roman" pitchFamily="18" charset="0"/>
                </a:endParaRPr>
              </a:p>
              <a:p>
                <a:pPr lvl="1"/>
                <a:r>
                  <a:rPr lang="en-US" b="1" dirty="0" smtClean="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smtClean="0"/>
              </a:p>
              <a:p>
                <a:pPr lvl="1"/>
                <a:r>
                  <a:rPr lang="en-US" dirty="0" err="1" smtClean="0"/>
                  <a:t>Goto</a:t>
                </a:r>
                <a:r>
                  <a:rPr lang="en-US" dirty="0" smtClean="0"/>
                  <a:t> </a:t>
                </a:r>
                <a:r>
                  <a:rPr lang="en-US" b="1" dirty="0" smtClean="0"/>
                  <a:t>1</a:t>
                </a:r>
              </a:p>
              <a:p>
                <a:r>
                  <a:rPr lang="en-US" b="1" dirty="0" smtClean="0">
                    <a:solidFill>
                      <a:srgbClr val="0000FF"/>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1/3	5/12	9/24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3/6	1/3	11/24	…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1148594121"/>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15" name="Rectangle 14"/>
          <p:cNvSpPr/>
          <p:nvPr/>
        </p:nvSpPr>
        <p:spPr>
          <a:xfrm>
            <a:off x="3200400" y="4800600"/>
            <a:ext cx="53340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038600" y="480060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4974400" y="481287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019800" y="4729050"/>
            <a:ext cx="1608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92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PageRank</a:t>
            </a:r>
            <a:r>
              <a:rPr lang="en-US" dirty="0" smtClean="0"/>
              <a:t>: How to solve?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008000"/>
                    </a:solidFill>
                  </a:rPr>
                  <a:t>Power Iteration:</a:t>
                </a:r>
              </a:p>
              <a:p>
                <a:pPr lvl="1"/>
                <a:r>
                  <a:rPr lang="en-US" dirty="0" smtClean="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smtClean="0">
                    <a:latin typeface="Times New Roman" pitchFamily="18" charset="0"/>
                    <a:cs typeface="Times New Roman" pitchFamily="18" charset="0"/>
                  </a:rPr>
                  <a:t>/N</a:t>
                </a:r>
              </a:p>
              <a:p>
                <a:pPr lvl="1"/>
                <a:r>
                  <a:rPr lang="en-US" b="1" dirty="0" smtClean="0">
                    <a:cs typeface="Times New Roman" pitchFamily="18" charset="0"/>
                  </a:rPr>
                  <a:t>1:</a:t>
                </a:r>
                <a:r>
                  <a:rPr lang="en-US" b="0" dirty="0" smtClean="0">
                    <a:cs typeface="Times New Roman" pitchFamily="18" charset="0"/>
                  </a:rPr>
                  <a:t> </a:t>
                </a:r>
                <a14:m>
                  <m:oMath xmlns:m="http://schemas.openxmlformats.org/officeDocument/2006/math">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a:cs typeface="Times New Roman" pitchFamily="18" charset="0"/>
                              </a:rPr>
                            </m:ctrlPr>
                          </m:fPr>
                          <m:num>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smtClean="0">
                  <a:latin typeface="Times New Roman" pitchFamily="18" charset="0"/>
                  <a:cs typeface="Times New Roman" pitchFamily="18" charset="0"/>
                </a:endParaRPr>
              </a:p>
              <a:p>
                <a:pPr lvl="1"/>
                <a:r>
                  <a:rPr lang="en-US" b="1" dirty="0" smtClean="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smtClean="0"/>
              </a:p>
              <a:p>
                <a:pPr lvl="1"/>
                <a:r>
                  <a:rPr lang="en-US" dirty="0" err="1" smtClean="0"/>
                  <a:t>Goto</a:t>
                </a:r>
                <a:r>
                  <a:rPr lang="en-US" dirty="0" smtClean="0"/>
                  <a:t> </a:t>
                </a:r>
                <a:r>
                  <a:rPr lang="en-US" b="1" dirty="0" smtClean="0"/>
                  <a:t>1</a:t>
                </a:r>
              </a:p>
              <a:p>
                <a:r>
                  <a:rPr lang="en-US" b="1" dirty="0" smtClean="0">
                    <a:solidFill>
                      <a:srgbClr val="0000FF"/>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1/3	5/12	9/24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3/6	1/3	11/24	…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3232368390"/>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Tree>
    <p:extLst>
      <p:ext uri="{BB962C8B-B14F-4D97-AF65-F5344CB8AC3E}">
        <p14:creationId xmlns:p14="http://schemas.microsoft.com/office/powerpoint/2010/main" val="15888086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Power Iteration works?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smtClean="0">
                    <a:solidFill>
                      <a:srgbClr val="0000FF"/>
                    </a:solidFill>
                  </a:rPr>
                  <a:t>Power iteration: </a:t>
                </a:r>
                <a:br>
                  <a:rPr lang="en-US" b="1" dirty="0" smtClean="0">
                    <a:solidFill>
                      <a:srgbClr val="0000FF"/>
                    </a:solidFill>
                  </a:rPr>
                </a:br>
                <a:r>
                  <a:rPr lang="en-US" dirty="0" smtClean="0"/>
                  <a:t>A method for finding dominant eigenvector (the vector corresponding to the largest eigenvalue)</a:t>
                </a:r>
              </a:p>
              <a:p>
                <a:pPr lvl="1"/>
                <a14:m>
                  <m:oMath xmlns:m="http://schemas.openxmlformats.org/officeDocument/2006/math">
                    <m:sSup>
                      <m:sSupPr>
                        <m:ctrlPr>
                          <a:rPr lang="en-US" b="1" i="1" smtClean="0">
                            <a:latin typeface="Cambria Math"/>
                          </a:rPr>
                        </m:ctrlPr>
                      </m:sSupPr>
                      <m:e>
                        <m:r>
                          <a:rPr lang="en-US" b="1" i="1" smtClean="0">
                            <a:latin typeface="Cambria Math"/>
                          </a:rPr>
                          <m:t>𝒓</m:t>
                        </m:r>
                      </m:e>
                      <m:sup>
                        <m:r>
                          <a:rPr lang="en-US" b="1" i="1" smtClean="0">
                            <a:latin typeface="Cambria Math"/>
                          </a:rPr>
                          <m:t>(</m:t>
                        </m:r>
                        <m:r>
                          <a:rPr lang="en-US" b="1" i="1" smtClean="0">
                            <a:latin typeface="Cambria Math"/>
                          </a:rPr>
                          <m:t>𝟏</m:t>
                        </m:r>
                        <m:r>
                          <a:rPr lang="en-US" b="1" i="1" smtClean="0">
                            <a:latin typeface="Cambria Math"/>
                          </a:rPr>
                          <m:t>)</m:t>
                        </m:r>
                      </m:sup>
                    </m:sSup>
                    <m:r>
                      <a:rPr lang="en-US" b="1" i="1" smtClean="0">
                        <a:latin typeface="Cambria Math"/>
                      </a:rPr>
                      <m:t>=</m:t>
                    </m:r>
                    <m:r>
                      <a:rPr lang="en-US" b="1" i="1" smtClean="0">
                        <a:latin typeface="Cambria Math"/>
                      </a:rPr>
                      <m:t>𝑴</m:t>
                    </m:r>
                    <m:r>
                      <a:rPr lang="en-US" b="1" i="1" smtClean="0">
                        <a:latin typeface="Cambria Math"/>
                      </a:rPr>
                      <m:t>⋅</m:t>
                    </m:r>
                    <m:sSup>
                      <m:sSupPr>
                        <m:ctrlPr>
                          <a:rPr lang="en-US" b="1" i="1" smtClean="0">
                            <a:latin typeface="Cambria Math"/>
                          </a:rPr>
                        </m:ctrlPr>
                      </m:sSupPr>
                      <m:e>
                        <m:r>
                          <a:rPr lang="en-US" b="1" i="1" smtClean="0">
                            <a:latin typeface="Cambria Math"/>
                          </a:rPr>
                          <m:t>𝒓</m:t>
                        </m:r>
                      </m:e>
                      <m:sup>
                        <m:r>
                          <a:rPr lang="en-US" b="1" i="1" smtClean="0">
                            <a:latin typeface="Cambria Math"/>
                          </a:rPr>
                          <m:t>(</m:t>
                        </m:r>
                        <m:r>
                          <a:rPr lang="en-US" b="1" i="1" smtClean="0">
                            <a:latin typeface="Cambria Math"/>
                          </a:rPr>
                          <m:t>𝟎</m:t>
                        </m:r>
                        <m:r>
                          <a:rPr lang="en-US" b="1" i="1" smtClean="0">
                            <a:latin typeface="Cambria Math"/>
                          </a:rPr>
                          <m:t>)</m:t>
                        </m:r>
                      </m:sup>
                    </m:sSup>
                  </m:oMath>
                </a14:m>
                <a:endParaRPr lang="en-US" b="1" dirty="0" smtClean="0"/>
              </a:p>
              <a:p>
                <a:pPr lvl="1"/>
                <a14:m>
                  <m:oMath xmlns:m="http://schemas.openxmlformats.org/officeDocument/2006/math">
                    <m:sSup>
                      <m:sSupPr>
                        <m:ctrlPr>
                          <a:rPr lang="en-US" b="1" i="1">
                            <a:latin typeface="Cambria Math"/>
                          </a:rPr>
                        </m:ctrlPr>
                      </m:sSupPr>
                      <m:e>
                        <m:r>
                          <a:rPr lang="en-US" b="1" i="1">
                            <a:latin typeface="Cambria Math"/>
                          </a:rPr>
                          <m:t>𝒓</m:t>
                        </m:r>
                      </m:e>
                      <m:sup>
                        <m:r>
                          <a:rPr lang="en-US" b="1" i="1">
                            <a:latin typeface="Cambria Math"/>
                          </a:rPr>
                          <m:t>(</m:t>
                        </m:r>
                        <m:r>
                          <a:rPr lang="en-US" b="1" i="1" smtClean="0">
                            <a:latin typeface="Cambria Math"/>
                          </a:rPr>
                          <m:t>𝟐</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smtClean="0">
                                <a:latin typeface="Cambria Math"/>
                              </a:rPr>
                            </m:ctrlPr>
                          </m:dPr>
                          <m:e>
                            <m:r>
                              <a:rPr lang="en-US" b="1" i="1" smtClean="0">
                                <a:latin typeface="Cambria Math"/>
                              </a:rPr>
                              <m:t>𝟏</m:t>
                            </m:r>
                          </m:e>
                        </m:d>
                      </m:sup>
                    </m:sSup>
                    <m:r>
                      <a:rPr lang="en-US" b="1" i="1" smtClean="0">
                        <a:latin typeface="Cambria Math"/>
                      </a:rPr>
                      <m:t>=</m:t>
                    </m:r>
                    <m:r>
                      <a:rPr lang="en-US" b="1" i="1" smtClean="0">
                        <a:latin typeface="Cambria Math"/>
                      </a:rPr>
                      <m:t>𝑴</m:t>
                    </m:r>
                    <m:d>
                      <m:dPr>
                        <m:ctrlPr>
                          <a:rPr lang="en-US" b="1" i="1" smtClean="0">
                            <a:latin typeface="Cambria Math"/>
                          </a:rPr>
                        </m:ctrlPr>
                      </m:dPr>
                      <m:e>
                        <m:r>
                          <a:rPr lang="en-US" b="1" i="1">
                            <a:latin typeface="Cambria Math"/>
                          </a:rPr>
                          <m:t>𝑴</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𝟎</m:t>
                                </m:r>
                              </m:e>
                            </m:d>
                          </m:sup>
                        </m:sSup>
                      </m:e>
                    </m:d>
                    <m:r>
                      <a:rPr lang="en-US" b="1" i="1" smtClean="0">
                        <a:latin typeface="Cambria Math"/>
                      </a:rPr>
                      <m:t>=</m:t>
                    </m:r>
                    <m:sSup>
                      <m:sSupPr>
                        <m:ctrlPr>
                          <a:rPr lang="en-US" b="1" i="1" smtClean="0">
                            <a:latin typeface="Cambria Math"/>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𝟎</m:t>
                            </m:r>
                          </m:e>
                        </m:d>
                      </m:sup>
                    </m:sSup>
                  </m:oMath>
                </a14:m>
                <a:endParaRPr lang="en-US" b="1" dirty="0" smtClean="0"/>
              </a:p>
              <a:p>
                <a:pPr lvl="1"/>
                <a14:m>
                  <m:oMath xmlns:m="http://schemas.openxmlformats.org/officeDocument/2006/math">
                    <m:sSup>
                      <m:sSupPr>
                        <m:ctrlPr>
                          <a:rPr lang="en-US" b="1" i="1">
                            <a:latin typeface="Cambria Math"/>
                          </a:rPr>
                        </m:ctrlPr>
                      </m:sSupPr>
                      <m:e>
                        <m:r>
                          <a:rPr lang="en-US" b="1" i="1">
                            <a:latin typeface="Cambria Math"/>
                          </a:rPr>
                          <m:t>𝒓</m:t>
                        </m:r>
                      </m:e>
                      <m:sup>
                        <m:r>
                          <a:rPr lang="en-US" b="1" i="1">
                            <a:latin typeface="Cambria Math"/>
                          </a:rPr>
                          <m:t>(</m:t>
                        </m:r>
                        <m:r>
                          <a:rPr lang="en-US" b="1" i="1" smtClean="0">
                            <a:latin typeface="Cambria Math"/>
                          </a:rPr>
                          <m:t>𝟑</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𝟐</m:t>
                            </m:r>
                          </m:e>
                        </m:d>
                      </m:sup>
                    </m:sSup>
                    <m:r>
                      <a:rPr lang="en-US" b="1" i="1">
                        <a:latin typeface="Cambria Math"/>
                      </a:rPr>
                      <m:t>=</m:t>
                    </m:r>
                    <m:r>
                      <a:rPr lang="en-US" b="1" i="1">
                        <a:latin typeface="Cambria Math"/>
                      </a:rPr>
                      <m:t>𝑴</m:t>
                    </m:r>
                    <m:d>
                      <m:dPr>
                        <m:ctrlPr>
                          <a:rPr lang="en-US" b="1" i="1">
                            <a:latin typeface="Cambria Math"/>
                          </a:rPr>
                        </m:ctrlPr>
                      </m:dPr>
                      <m:e>
                        <m:sSup>
                          <m:sSupPr>
                            <m:ctrlPr>
                              <a:rPr lang="en-US" b="1" i="1" smtClean="0">
                                <a:latin typeface="Cambria Math"/>
                              </a:rPr>
                            </m:ctrlPr>
                          </m:sSupPr>
                          <m:e>
                            <m:r>
                              <a:rPr lang="en-US" b="1" i="1">
                                <a:latin typeface="Cambria Math"/>
                              </a:rPr>
                              <m:t>𝑴</m:t>
                            </m:r>
                          </m:e>
                          <m:sup>
                            <m:r>
                              <a:rPr lang="en-US" b="1" i="1" smtClean="0">
                                <a:latin typeface="Cambria Math"/>
                              </a:rPr>
                              <m:t>𝟐</m:t>
                            </m:r>
                          </m:sup>
                        </m:sSup>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𝟎</m:t>
                                </m:r>
                              </m:e>
                            </m:d>
                          </m:sup>
                        </m:sSup>
                      </m:e>
                    </m:d>
                    <m:r>
                      <a:rPr lang="en-US" b="1" i="1">
                        <a:latin typeface="Cambria Math"/>
                      </a:rPr>
                      <m:t>=</m:t>
                    </m:r>
                    <m:sSup>
                      <m:sSupPr>
                        <m:ctrlPr>
                          <a:rPr lang="en-US" b="1" i="1">
                            <a:latin typeface="Cambria Math"/>
                          </a:rPr>
                        </m:ctrlPr>
                      </m:sSupPr>
                      <m:e>
                        <m:r>
                          <a:rPr lang="en-US" b="1" i="1">
                            <a:latin typeface="Cambria Math"/>
                          </a:rPr>
                          <m:t>𝑴</m:t>
                        </m:r>
                      </m:e>
                      <m:sup>
                        <m:r>
                          <a:rPr lang="en-US" b="1" i="1" smtClean="0">
                            <a:latin typeface="Cambria Math"/>
                          </a:rPr>
                          <m:t>𝟑</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𝟎</m:t>
                            </m:r>
                          </m:e>
                        </m:d>
                      </m:sup>
                    </m:sSup>
                  </m:oMath>
                </a14:m>
                <a:endParaRPr lang="en-US" b="1" dirty="0"/>
              </a:p>
              <a:p>
                <a:r>
                  <a:rPr lang="en-US" b="1" dirty="0" smtClean="0">
                    <a:solidFill>
                      <a:srgbClr val="D60093"/>
                    </a:solidFill>
                  </a:rPr>
                  <a:t>Claim:</a:t>
                </a:r>
                <a:r>
                  <a:rPr lang="en-US" dirty="0" smtClean="0">
                    <a:solidFill>
                      <a:srgbClr val="D60093"/>
                    </a:solidFill>
                  </a:rPr>
                  <a:t> </a:t>
                </a:r>
                <a:br>
                  <a:rPr lang="en-US" dirty="0" smtClean="0">
                    <a:solidFill>
                      <a:srgbClr val="D60093"/>
                    </a:solidFill>
                  </a:rPr>
                </a:br>
                <a:r>
                  <a:rPr lang="en-US" dirty="0" smtClean="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smtClean="0">
                                <a:latin typeface="Cambria Math"/>
                              </a:rPr>
                              <m:t>𝟎</m:t>
                            </m:r>
                          </m:e>
                        </m:d>
                      </m:sup>
                    </m:sSup>
                    <m:r>
                      <a:rPr lang="en-US" b="1" i="1" smtClean="0">
                        <a:latin typeface="Cambria Math"/>
                      </a:rPr>
                      <m:t>,</m:t>
                    </m:r>
                    <m:sSup>
                      <m:sSupPr>
                        <m:ctrlPr>
                          <a:rPr lang="en-US" b="1" i="1">
                            <a:latin typeface="Cambria Math"/>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smtClean="0">
                        <a:latin typeface="Cambria Math"/>
                      </a:rPr>
                      <m:t>,…</m:t>
                    </m:r>
                    <m:sSup>
                      <m:sSupPr>
                        <m:ctrlPr>
                          <a:rPr lang="en-US" b="1" i="1">
                            <a:latin typeface="Cambria Math"/>
                          </a:rPr>
                        </m:ctrlPr>
                      </m:sSupPr>
                      <m:e>
                        <m:r>
                          <a:rPr lang="en-US" b="1" i="1">
                            <a:latin typeface="Cambria Math"/>
                          </a:rPr>
                          <m:t>𝑴</m:t>
                        </m:r>
                      </m:e>
                      <m:sup>
                        <m:r>
                          <a:rPr lang="en-US" b="1" i="1" smtClean="0">
                            <a:latin typeface="Cambria Math"/>
                          </a:rPr>
                          <m:t>𝒌</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smtClean="0">
                        <a:latin typeface="Cambria Math"/>
                      </a:rPr>
                      <m:t>,…</m:t>
                    </m:r>
                  </m:oMath>
                </a14:m>
                <a:r>
                  <a:rPr lang="en-US" dirty="0" smtClean="0"/>
                  <a:t> approaches the dominant eigenvector of </a:t>
                </a:r>
                <a14:m>
                  <m:oMath xmlns:m="http://schemas.openxmlformats.org/officeDocument/2006/math">
                    <m:r>
                      <a:rPr lang="en-US" b="1" i="1" dirty="0" smtClean="0">
                        <a:latin typeface="Cambria Math"/>
                      </a:rPr>
                      <m:t>𝑴</m:t>
                    </m:r>
                  </m:oMath>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772"/>
                </a:stretch>
              </a:blipFill>
            </p:spPr>
            <p:txBody>
              <a:bodyPr/>
              <a:lstStyle/>
              <a:p>
                <a:r>
                  <a:rPr lang="zh-CN" altLang="en-US">
                    <a:noFill/>
                  </a:rPr>
                  <a:t> </a:t>
                </a:r>
              </a:p>
            </p:txBody>
          </p:sp>
        </mc:Fallback>
      </mc:AlternateContent>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181785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a:t>
            </a:r>
            <a:r>
              <a:rPr lang="en-US" dirty="0" smtClean="0"/>
              <a:t>? (2)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fontScale="92500" lnSpcReduction="20000"/>
              </a:bodyPr>
              <a:lstStyle/>
              <a:p>
                <a:r>
                  <a:rPr lang="en-US" b="1" dirty="0" smtClean="0">
                    <a:solidFill>
                      <a:srgbClr val="D60093"/>
                    </a:solidFill>
                  </a:rPr>
                  <a:t>Claim:</a:t>
                </a:r>
                <a:r>
                  <a:rPr lang="en-US" dirty="0">
                    <a:solidFill>
                      <a:srgbClr val="D60093"/>
                    </a:solidFill>
                  </a:rPr>
                  <a:t> </a:t>
                </a:r>
                <a:r>
                  <a:rPr lang="en-US" dirty="0" smtClean="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sSup>
                      <m:sSupPr>
                        <m:ctrlPr>
                          <a:rPr lang="en-US" b="1" i="1">
                            <a:latin typeface="Cambria Math"/>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sSup>
                      <m:sSupPr>
                        <m:ctrlPr>
                          <a:rPr lang="en-US" b="1" i="1">
                            <a:latin typeface="Cambria Math"/>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smtClean="0"/>
              </a:p>
              <a:p>
                <a:r>
                  <a:rPr lang="en-US" b="1" dirty="0" smtClean="0">
                    <a:solidFill>
                      <a:srgbClr val="008000"/>
                    </a:solidFill>
                  </a:rPr>
                  <a:t>Proof:</a:t>
                </a:r>
              </a:p>
              <a:p>
                <a:pPr lvl="1"/>
                <a:r>
                  <a:rPr lang="en-US" dirty="0" smtClean="0"/>
                  <a:t>Assume </a:t>
                </a:r>
                <a:r>
                  <a:rPr lang="en-US" b="1" i="1" dirty="0" smtClean="0"/>
                  <a:t>M</a:t>
                </a:r>
                <a:r>
                  <a:rPr lang="en-US" dirty="0" smtClean="0"/>
                  <a:t> has </a:t>
                </a:r>
                <a:r>
                  <a:rPr lang="en-US" b="1" i="1" dirty="0" smtClean="0"/>
                  <a:t>n</a:t>
                </a:r>
                <a:r>
                  <a:rPr lang="en-US" dirty="0" smtClean="0"/>
                  <a:t> linearly independent eigenvectors, </a:t>
                </a:r>
                <a14:m>
                  <m:oMath xmlns:m="http://schemas.openxmlformats.org/officeDocument/2006/math">
                    <m:sSub>
                      <m:sSubPr>
                        <m:ctrlPr>
                          <a:rPr lang="en-US" i="1" dirty="0" smtClean="0">
                            <a:latin typeface="Cambria Math"/>
                          </a:rPr>
                        </m:ctrlPr>
                      </m:sSubPr>
                      <m:e>
                        <m:r>
                          <a:rPr lang="en-US" b="0" i="1" dirty="0" smtClean="0">
                            <a:latin typeface="Cambria Math"/>
                          </a:rPr>
                          <m:t>𝑥</m:t>
                        </m:r>
                      </m:e>
                      <m:sub>
                        <m:r>
                          <a:rPr lang="en-US" i="1" dirty="0" smtClean="0">
                            <a:latin typeface="Cambria Math"/>
                          </a:rPr>
                          <m:t>1</m:t>
                        </m:r>
                      </m:sub>
                    </m:sSub>
                    <m:r>
                      <a:rPr lang="en-US" i="1" dirty="0" smtClean="0">
                        <a:latin typeface="Cambria Math"/>
                      </a:rPr>
                      <m:t>, </m:t>
                    </m:r>
                    <m:sSub>
                      <m:sSubPr>
                        <m:ctrlPr>
                          <a:rPr lang="en-US" i="1" dirty="0" smtClean="0">
                            <a:latin typeface="Cambria Math"/>
                          </a:rPr>
                        </m:ctrlPr>
                      </m:sSubPr>
                      <m:e>
                        <m:r>
                          <a:rPr lang="en-US" b="0" i="1" dirty="0" smtClean="0">
                            <a:latin typeface="Cambria Math"/>
                          </a:rPr>
                          <m:t>𝑥</m:t>
                        </m:r>
                      </m:e>
                      <m:sub>
                        <m:r>
                          <a:rPr lang="en-US" i="1" dirty="0" smtClean="0">
                            <a:latin typeface="Cambria Math"/>
                          </a:rPr>
                          <m:t>2</m:t>
                        </m:r>
                      </m:sub>
                    </m:sSub>
                    <m:r>
                      <a:rPr lang="en-US" i="1" dirty="0" smtClean="0">
                        <a:latin typeface="Cambria Math"/>
                      </a:rPr>
                      <m:t>, </m:t>
                    </m:r>
                    <m:r>
                      <a:rPr lang="en-US" b="0" i="1" dirty="0" smtClean="0">
                        <a:latin typeface="Cambria Math"/>
                      </a:rPr>
                      <m:t>…, </m:t>
                    </m:r>
                    <m:sSub>
                      <m:sSubPr>
                        <m:ctrlPr>
                          <a:rPr lang="en-US" b="0" i="1" dirty="0" smtClean="0">
                            <a:latin typeface="Cambria Math"/>
                          </a:rPr>
                        </m:ctrlPr>
                      </m:sSubPr>
                      <m:e>
                        <m:r>
                          <a:rPr lang="en-US" b="0" i="1" dirty="0" smtClean="0">
                            <a:latin typeface="Cambria Math"/>
                          </a:rPr>
                          <m:t>𝑥</m:t>
                        </m:r>
                      </m:e>
                      <m:sub>
                        <m:r>
                          <a:rPr lang="en-US" b="0" i="1" dirty="0" smtClean="0">
                            <a:latin typeface="Cambria Math"/>
                          </a:rPr>
                          <m:t>𝑛</m:t>
                        </m:r>
                      </m:sub>
                    </m:sSub>
                  </m:oMath>
                </a14:m>
                <a:r>
                  <a:rPr lang="en-US" dirty="0" smtClean="0"/>
                  <a:t> with corresponding eigenvalues </a:t>
                </a:r>
                <a14:m>
                  <m:oMath xmlns:m="http://schemas.openxmlformats.org/officeDocument/2006/math">
                    <m:sSub>
                      <m:sSubPr>
                        <m:ctrlPr>
                          <a:rPr lang="en-US" b="0" i="1" dirty="0" smtClean="0">
                            <a:latin typeface="Cambria Math"/>
                          </a:rPr>
                        </m:ctrlPr>
                      </m:sSubPr>
                      <m:e>
                        <m:r>
                          <a:rPr lang="en-US" b="0" i="1" dirty="0" smtClean="0">
                            <a:latin typeface="Cambria Math"/>
                          </a:rPr>
                          <m:t>𝜆</m:t>
                        </m:r>
                      </m:e>
                      <m:sub>
                        <m:r>
                          <a:rPr lang="en-US" b="0" i="1" dirty="0" smtClean="0">
                            <a:latin typeface="Cambria Math"/>
                          </a:rPr>
                          <m:t>1</m:t>
                        </m:r>
                      </m:sub>
                    </m:sSub>
                    <m:r>
                      <a:rPr lang="en-US" b="0" i="1" dirty="0" smtClean="0">
                        <a:latin typeface="Cambria Math"/>
                      </a:rPr>
                      <m:t>,</m:t>
                    </m:r>
                    <m:sSub>
                      <m:sSubPr>
                        <m:ctrlPr>
                          <a:rPr lang="en-US" i="1" dirty="0" smtClean="0">
                            <a:latin typeface="Cambria Math"/>
                          </a:rPr>
                        </m:ctrlPr>
                      </m:sSubPr>
                      <m:e>
                        <m:r>
                          <a:rPr lang="en-US" i="1" dirty="0">
                            <a:latin typeface="Cambria Math"/>
                          </a:rPr>
                          <m:t>𝜆</m:t>
                        </m:r>
                      </m:e>
                      <m:sub>
                        <m:r>
                          <a:rPr lang="en-US" b="0" i="1" dirty="0" smtClean="0">
                            <a:latin typeface="Cambria Math"/>
                          </a:rPr>
                          <m:t>2</m:t>
                        </m:r>
                      </m:sub>
                    </m:sSub>
                    <m:r>
                      <a:rPr lang="en-US" i="1" dirty="0">
                        <a:latin typeface="Cambria Math"/>
                      </a:rPr>
                      <m:t>,</m:t>
                    </m:r>
                    <m:r>
                      <a:rPr lang="en-US" b="0" i="1" dirty="0" smtClean="0">
                        <a:latin typeface="Cambria Math"/>
                      </a:rPr>
                      <m:t> …,</m:t>
                    </m:r>
                    <m:sSub>
                      <m:sSubPr>
                        <m:ctrlPr>
                          <a:rPr lang="en-US" b="0" i="1" dirty="0" smtClean="0">
                            <a:latin typeface="Cambria Math"/>
                          </a:rPr>
                        </m:ctrlPr>
                      </m:sSubPr>
                      <m:e>
                        <m:r>
                          <a:rPr lang="en-US" b="0" i="1" dirty="0" smtClean="0">
                            <a:latin typeface="Cambria Math"/>
                          </a:rPr>
                          <m:t>𝜆</m:t>
                        </m:r>
                      </m:e>
                      <m:sub>
                        <m:r>
                          <a:rPr lang="en-US" b="0" i="1" dirty="0" smtClean="0">
                            <a:latin typeface="Cambria Math"/>
                          </a:rPr>
                          <m:t>𝑛</m:t>
                        </m:r>
                      </m:sub>
                    </m:sSub>
                  </m:oMath>
                </a14:m>
                <a:r>
                  <a:rPr lang="en-US" dirty="0" smtClean="0"/>
                  <a:t>, where </a:t>
                </a:r>
                <a14:m>
                  <m:oMath xmlns:m="http://schemas.openxmlformats.org/officeDocument/2006/math">
                    <m:sSub>
                      <m:sSubPr>
                        <m:ctrlPr>
                          <a:rPr lang="en-US" i="1" dirty="0">
                            <a:latin typeface="Cambria Math"/>
                          </a:rPr>
                        </m:ctrlPr>
                      </m:sSubPr>
                      <m:e>
                        <m:r>
                          <a:rPr lang="en-US" i="1" dirty="0">
                            <a:latin typeface="Cambria Math"/>
                          </a:rPr>
                          <m:t>𝜆</m:t>
                        </m:r>
                      </m:e>
                      <m:sub>
                        <m:r>
                          <a:rPr lang="en-US" i="1" dirty="0">
                            <a:latin typeface="Cambria Math"/>
                          </a:rPr>
                          <m:t>1</m:t>
                        </m:r>
                      </m:sub>
                    </m:sSub>
                    <m:r>
                      <a:rPr lang="en-US" b="0" i="1" dirty="0" smtClean="0">
                        <a:latin typeface="Cambria Math"/>
                      </a:rPr>
                      <m:t>&gt;</m:t>
                    </m:r>
                    <m:sSub>
                      <m:sSubPr>
                        <m:ctrlPr>
                          <a:rPr lang="en-US" i="1" dirty="0">
                            <a:latin typeface="Cambria Math"/>
                          </a:rPr>
                        </m:ctrlPr>
                      </m:sSubPr>
                      <m:e>
                        <m:r>
                          <a:rPr lang="en-US" i="1" dirty="0">
                            <a:latin typeface="Cambria Math"/>
                          </a:rPr>
                          <m:t>𝜆</m:t>
                        </m:r>
                      </m:e>
                      <m:sub>
                        <m:r>
                          <a:rPr lang="en-US" i="1" dirty="0">
                            <a:latin typeface="Cambria Math"/>
                          </a:rPr>
                          <m:t>2</m:t>
                        </m:r>
                      </m:sub>
                    </m:sSub>
                    <m:r>
                      <a:rPr lang="en-US" b="0" i="1" dirty="0" smtClean="0">
                        <a:latin typeface="Cambria Math"/>
                      </a:rPr>
                      <m:t>&gt;</m:t>
                    </m:r>
                    <m:r>
                      <a:rPr lang="en-US" i="1" dirty="0">
                        <a:latin typeface="Cambria Math"/>
                      </a:rPr>
                      <m:t>…</m:t>
                    </m:r>
                    <m:r>
                      <a:rPr lang="en-US" b="0" i="1" dirty="0" smtClean="0">
                        <a:latin typeface="Cambria Math"/>
                      </a:rPr>
                      <m:t>&gt;</m:t>
                    </m:r>
                    <m:sSub>
                      <m:sSubPr>
                        <m:ctrlPr>
                          <a:rPr lang="en-US" i="1" dirty="0">
                            <a:latin typeface="Cambria Math"/>
                          </a:rPr>
                        </m:ctrlPr>
                      </m:sSubPr>
                      <m:e>
                        <m:r>
                          <a:rPr lang="en-US" i="1" dirty="0">
                            <a:latin typeface="Cambria Math"/>
                          </a:rPr>
                          <m:t>𝜆</m:t>
                        </m:r>
                      </m:e>
                      <m:sub>
                        <m:r>
                          <a:rPr lang="en-US" i="1" dirty="0">
                            <a:latin typeface="Cambria Math"/>
                          </a:rPr>
                          <m:t>𝑛</m:t>
                        </m:r>
                      </m:sub>
                    </m:sSub>
                  </m:oMath>
                </a14:m>
                <a:endParaRPr lang="en-US" dirty="0" smtClean="0"/>
              </a:p>
              <a:p>
                <a:pPr lvl="1"/>
                <a:r>
                  <a:rPr lang="en-US" dirty="0" smtClean="0"/>
                  <a:t>Vectors </a:t>
                </a:r>
                <a14:m>
                  <m:oMath xmlns:m="http://schemas.openxmlformats.org/officeDocument/2006/math">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 </m:t>
                    </m:r>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 …, </m:t>
                    </m:r>
                    <m:sSub>
                      <m:sSubPr>
                        <m:ctrlPr>
                          <a:rPr lang="en-US" i="1" dirty="0">
                            <a:latin typeface="Cambria Math"/>
                          </a:rPr>
                        </m:ctrlPr>
                      </m:sSubPr>
                      <m:e>
                        <m:r>
                          <a:rPr lang="en-US" b="0" i="1" dirty="0" smtClean="0">
                            <a:latin typeface="Cambria Math"/>
                          </a:rPr>
                          <m:t>𝑥</m:t>
                        </m:r>
                      </m:e>
                      <m:sub>
                        <m:r>
                          <a:rPr lang="en-US" i="1" dirty="0">
                            <a:latin typeface="Cambria Math"/>
                          </a:rPr>
                          <m:t>𝑛</m:t>
                        </m:r>
                      </m:sub>
                    </m:sSub>
                  </m:oMath>
                </a14:m>
                <a:r>
                  <a:rPr lang="en-US" dirty="0" smtClean="0"/>
                  <a:t> form a basis and thus we can write: </a:t>
                </a:r>
                <a14:m>
                  <m:oMath xmlns:m="http://schemas.openxmlformats.org/officeDocument/2006/math">
                    <m:sSub>
                      <m:sSubPr>
                        <m:ctrlPr>
                          <a:rPr lang="en-US" i="1" dirty="0">
                            <a:latin typeface="Cambria Math"/>
                          </a:rPr>
                        </m:ctrlPr>
                      </m:sSubPr>
                      <m:e>
                        <m:sSup>
                          <m:sSupPr>
                            <m:ctrlPr>
                              <a:rPr lang="en-US" b="0" i="1" dirty="0" smtClean="0">
                                <a:latin typeface="Cambria Math"/>
                              </a:rPr>
                            </m:ctrlPr>
                          </m:sSupPr>
                          <m:e>
                            <m:r>
                              <a:rPr lang="en-US" b="0" i="1" dirty="0" smtClean="0">
                                <a:latin typeface="Cambria Math"/>
                              </a:rPr>
                              <m:t>𝑟</m:t>
                            </m:r>
                          </m:e>
                          <m:sup>
                            <m:r>
                              <a:rPr lang="en-US" b="0" i="1" dirty="0" smtClean="0">
                                <a:latin typeface="Cambria Math"/>
                              </a:rPr>
                              <m:t>(0)</m:t>
                            </m:r>
                          </m:sup>
                        </m:sSup>
                        <m:r>
                          <a:rPr lang="en-US" b="0" i="1" dirty="0" smtClean="0">
                            <a:latin typeface="Cambria Math"/>
                          </a:rPr>
                          <m:t>=</m:t>
                        </m:r>
                        <m:sSub>
                          <m:sSubPr>
                            <m:ctrlPr>
                              <a:rPr lang="en-US" b="0" i="1" dirty="0" smtClean="0">
                                <a:latin typeface="Cambria Math"/>
                              </a:rPr>
                            </m:ctrlPr>
                          </m:sSubPr>
                          <m:e>
                            <m:r>
                              <a:rPr lang="en-US" b="0" i="1" dirty="0" smtClean="0">
                                <a:latin typeface="Cambria Math"/>
                              </a:rPr>
                              <m:t>𝑐</m:t>
                            </m:r>
                          </m:e>
                          <m:sub>
                            <m:r>
                              <a:rPr lang="en-US" b="0" i="1" dirty="0" smtClean="0">
                                <a:latin typeface="Cambria Math"/>
                              </a:rPr>
                              <m:t>1</m:t>
                            </m:r>
                          </m:sub>
                        </m:sSub>
                        <m:r>
                          <a:rPr lang="en-US" b="0" i="1" dirty="0" smtClean="0">
                            <a:latin typeface="Cambria Math"/>
                          </a:rPr>
                          <m:t> </m:t>
                        </m:r>
                        <m:r>
                          <a:rPr lang="en-US" b="0" i="1" dirty="0" smtClean="0">
                            <a:latin typeface="Cambria Math"/>
                          </a:rPr>
                          <m:t>𝑥</m:t>
                        </m:r>
                      </m:e>
                      <m:sub>
                        <m:r>
                          <a:rPr lang="en-US" i="1" dirty="0">
                            <a:latin typeface="Cambria Math"/>
                          </a:rPr>
                          <m:t>1</m:t>
                        </m:r>
                      </m:sub>
                    </m:sSub>
                    <m:r>
                      <a:rPr lang="en-US" b="0" i="1" dirty="0" smtClean="0">
                        <a:latin typeface="Cambria Math"/>
                      </a:rPr>
                      <m:t>+</m:t>
                    </m:r>
                    <m:sSub>
                      <m:sSubPr>
                        <m:ctrlPr>
                          <a:rPr lang="en-US" b="0" i="1" dirty="0" smtClean="0">
                            <a:latin typeface="Cambria Math"/>
                          </a:rPr>
                        </m:ctrlPr>
                      </m:sSubPr>
                      <m:e>
                        <m:r>
                          <a:rPr lang="en-US" b="0" i="1" dirty="0" smtClean="0">
                            <a:latin typeface="Cambria Math"/>
                          </a:rPr>
                          <m:t>𝑐</m:t>
                        </m:r>
                      </m:e>
                      <m:sub>
                        <m:r>
                          <a:rPr lang="en-US" b="0" i="1" dirty="0" smtClean="0">
                            <a:latin typeface="Cambria Math"/>
                          </a:rPr>
                          <m:t>2</m:t>
                        </m:r>
                      </m:sub>
                    </m:sSub>
                    <m:r>
                      <a:rPr lang="en-US" i="1" dirty="0">
                        <a:latin typeface="Cambria Math"/>
                      </a:rPr>
                      <m:t> </m:t>
                    </m:r>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r>
                      <a:rPr lang="en-US" b="0" i="1" dirty="0" smtClean="0">
                        <a:latin typeface="Cambria Math"/>
                      </a:rPr>
                      <m:t>+</m:t>
                    </m:r>
                    <m:sSub>
                      <m:sSubPr>
                        <m:ctrlPr>
                          <a:rPr lang="en-US" b="0" i="1" dirty="0" smtClean="0">
                            <a:latin typeface="Cambria Math"/>
                          </a:rPr>
                        </m:ctrlPr>
                      </m:sSubPr>
                      <m:e>
                        <m:r>
                          <a:rPr lang="en-US" b="0" i="1" dirty="0" smtClean="0">
                            <a:latin typeface="Cambria Math"/>
                          </a:rPr>
                          <m:t>𝑐</m:t>
                        </m:r>
                      </m:e>
                      <m:sub>
                        <m:r>
                          <a:rPr lang="en-US" b="0" i="1" dirty="0" smtClean="0">
                            <a:latin typeface="Cambria Math"/>
                          </a:rPr>
                          <m:t>𝑛</m:t>
                        </m:r>
                      </m:sub>
                    </m:sSub>
                    <m:r>
                      <a:rPr lang="en-US" b="0" i="1" dirty="0" smtClean="0">
                        <a:latin typeface="Cambria Math"/>
                      </a:rPr>
                      <m:t> </m:t>
                    </m:r>
                    <m:sSub>
                      <m:sSubPr>
                        <m:ctrlPr>
                          <a:rPr lang="en-US" i="1" dirty="0">
                            <a:latin typeface="Cambria Math"/>
                          </a:rPr>
                        </m:ctrlPr>
                      </m:sSubPr>
                      <m:e>
                        <m:r>
                          <a:rPr lang="en-US" b="0" i="1" dirty="0" smtClean="0">
                            <a:latin typeface="Cambria Math"/>
                          </a:rPr>
                          <m:t>𝑥</m:t>
                        </m:r>
                      </m:e>
                      <m:sub>
                        <m:r>
                          <a:rPr lang="en-US" i="1" dirty="0">
                            <a:latin typeface="Cambria Math"/>
                          </a:rPr>
                          <m:t>𝑛</m:t>
                        </m:r>
                      </m:sub>
                    </m:sSub>
                  </m:oMath>
                </a14:m>
                <a:endParaRPr lang="en-US" dirty="0"/>
              </a:p>
              <a:p>
                <a:pPr lvl="1"/>
                <a14:m>
                  <m:oMath xmlns:m="http://schemas.openxmlformats.org/officeDocument/2006/math">
                    <m:r>
                      <a:rPr lang="en-US" b="1" i="1" dirty="0" smtClean="0">
                        <a:latin typeface="Cambria Math"/>
                      </a:rPr>
                      <m:t>𝑴</m:t>
                    </m:r>
                    <m:sSup>
                      <m:sSupPr>
                        <m:ctrlPr>
                          <a:rPr lang="en-US" b="1" i="1" dirty="0" smtClean="0">
                            <a:latin typeface="Cambria Math"/>
                          </a:rPr>
                        </m:ctrlPr>
                      </m:sSupPr>
                      <m:e>
                        <m:r>
                          <a:rPr lang="en-US" b="1" i="1" dirty="0" smtClean="0">
                            <a:latin typeface="Cambria Math"/>
                          </a:rPr>
                          <m:t>𝒓</m:t>
                        </m:r>
                      </m:e>
                      <m:sup>
                        <m:r>
                          <a:rPr lang="en-US" b="1" i="1" dirty="0" smtClean="0">
                            <a:latin typeface="Cambria Math"/>
                          </a:rPr>
                          <m:t>(</m:t>
                        </m:r>
                        <m:r>
                          <a:rPr lang="en-US" b="1" i="1" dirty="0" smtClean="0">
                            <a:latin typeface="Cambria Math"/>
                          </a:rPr>
                          <m:t>𝟎</m:t>
                        </m:r>
                        <m:r>
                          <a:rPr lang="en-US" b="1" i="1" dirty="0" smtClean="0">
                            <a:latin typeface="Cambria Math"/>
                          </a:rPr>
                          <m:t>)</m:t>
                        </m:r>
                      </m:sup>
                    </m:sSup>
                    <m:r>
                      <a:rPr lang="en-US" b="1" i="1" dirty="0" smtClean="0">
                        <a:latin typeface="Cambria Math"/>
                      </a:rPr>
                      <m:t>=</m:t>
                    </m:r>
                    <m:r>
                      <a:rPr lang="en-US" b="1" i="1" dirty="0" smtClean="0">
                        <a:latin typeface="Cambria Math"/>
                      </a:rPr>
                      <m:t>𝑴</m:t>
                    </m:r>
                    <m:d>
                      <m:dPr>
                        <m:ctrlPr>
                          <a:rPr lang="en-US" b="1" i="1" dirty="0" smtClean="0">
                            <a:latin typeface="Cambria Math"/>
                          </a:rPr>
                        </m:ctrlPr>
                      </m:dPr>
                      <m:e>
                        <m:sSub>
                          <m:sSubPr>
                            <m:ctrlPr>
                              <a:rPr lang="en-US" b="1" i="1" dirty="0">
                                <a:latin typeface="Cambria Math"/>
                              </a:rPr>
                            </m:ctrlPr>
                          </m:sSubPr>
                          <m:e>
                            <m:r>
                              <a:rPr lang="en-US" b="1" i="1" dirty="0">
                                <a:latin typeface="Cambria Math"/>
                              </a:rPr>
                              <m:t>𝒄</m:t>
                            </m:r>
                          </m:e>
                          <m:sub>
                            <m:r>
                              <a:rPr lang="en-US" b="1" i="1" dirty="0">
                                <a:latin typeface="Cambria Math"/>
                              </a:rPr>
                              <m:t>𝟏</m:t>
                            </m:r>
                          </m:sub>
                        </m:sSub>
                        <m:r>
                          <a:rPr lang="en-US" b="1" i="1" dirty="0">
                            <a:latin typeface="Cambria Math"/>
                          </a:rPr>
                          <m:t> </m:t>
                        </m:r>
                        <m:sSub>
                          <m:sSubPr>
                            <m:ctrlPr>
                              <a:rPr lang="en-US" b="1" i="1" dirty="0" smtClean="0">
                                <a:latin typeface="Cambria Math"/>
                              </a:rPr>
                            </m:ctrlPr>
                          </m:sSubPr>
                          <m:e>
                            <m:r>
                              <a:rPr lang="en-US" b="1" i="1" dirty="0" smtClean="0">
                                <a:latin typeface="Cambria Math"/>
                              </a:rPr>
                              <m:t>𝒙</m:t>
                            </m:r>
                          </m:e>
                          <m:sub>
                            <m:r>
                              <a:rPr lang="en-US" b="1" i="1" dirty="0" smtClean="0">
                                <a:latin typeface="Cambria Math"/>
                              </a:rPr>
                              <m:t>𝟏</m:t>
                            </m:r>
                          </m:sub>
                        </m:sSub>
                        <m:r>
                          <a:rPr lang="en-US" b="1" i="1" dirty="0">
                            <a:latin typeface="Cambria Math"/>
                          </a:rPr>
                          <m:t>+</m:t>
                        </m:r>
                        <m:sSub>
                          <m:sSubPr>
                            <m:ctrlPr>
                              <a:rPr lang="en-US" b="1" i="1" dirty="0">
                                <a:latin typeface="Cambria Math"/>
                              </a:rPr>
                            </m:ctrlPr>
                          </m:sSubPr>
                          <m:e>
                            <m:r>
                              <a:rPr lang="en-US" b="1" i="1" dirty="0">
                                <a:latin typeface="Cambria Math"/>
                              </a:rPr>
                              <m:t>𝒄</m:t>
                            </m:r>
                          </m:e>
                          <m:sub>
                            <m:r>
                              <a:rPr lang="en-US" b="1" i="1" dirty="0">
                                <a:latin typeface="Cambria Math"/>
                              </a:rPr>
                              <m:t>𝟐</m:t>
                            </m:r>
                          </m:sub>
                        </m:sSub>
                        <m:r>
                          <a:rPr lang="en-US" b="1" i="1" dirty="0">
                            <a:latin typeface="Cambria Math"/>
                          </a:rPr>
                          <m:t> </m:t>
                        </m:r>
                        <m:sSub>
                          <m:sSubPr>
                            <m:ctrlPr>
                              <a:rPr lang="en-US" b="1" i="1" dirty="0" smtClean="0">
                                <a:latin typeface="Cambria Math"/>
                              </a:rPr>
                            </m:ctrlPr>
                          </m:sSubPr>
                          <m:e>
                            <m:r>
                              <a:rPr lang="en-US" b="1" i="1" dirty="0" smtClean="0">
                                <a:latin typeface="Cambria Math"/>
                              </a:rPr>
                              <m:t>𝒙</m:t>
                            </m:r>
                          </m:e>
                          <m:sub>
                            <m:r>
                              <a:rPr lang="en-US" b="1" i="1" dirty="0" smtClean="0">
                                <a:latin typeface="Cambria Math"/>
                              </a:rPr>
                              <m:t>𝟐</m:t>
                            </m:r>
                          </m:sub>
                        </m:sSub>
                        <m:r>
                          <a:rPr lang="en-US" b="1" i="1" dirty="0">
                            <a:latin typeface="Cambria Math"/>
                          </a:rPr>
                          <m:t>+…+</m:t>
                        </m:r>
                        <m:sSub>
                          <m:sSubPr>
                            <m:ctrlPr>
                              <a:rPr lang="en-US" b="1" i="1" dirty="0">
                                <a:latin typeface="Cambria Math"/>
                              </a:rPr>
                            </m:ctrlPr>
                          </m:sSubPr>
                          <m:e>
                            <m:r>
                              <a:rPr lang="en-US" b="1" i="1" dirty="0">
                                <a:latin typeface="Cambria Math"/>
                              </a:rPr>
                              <m:t>𝒄</m:t>
                            </m:r>
                          </m:e>
                          <m:sub>
                            <m:r>
                              <a:rPr lang="en-US" b="1" i="1" dirty="0">
                                <a:latin typeface="Cambria Math"/>
                              </a:rPr>
                              <m:t>𝒏</m:t>
                            </m:r>
                          </m:sub>
                        </m:sSub>
                        <m:r>
                          <a:rPr lang="en-US" b="1" i="1" dirty="0">
                            <a:latin typeface="Cambria Math"/>
                          </a:rPr>
                          <m:t> </m:t>
                        </m:r>
                        <m:sSub>
                          <m:sSubPr>
                            <m:ctrlPr>
                              <a:rPr lang="en-US" b="1" i="1" dirty="0">
                                <a:latin typeface="Cambria Math"/>
                              </a:rPr>
                            </m:ctrlPr>
                          </m:sSubPr>
                          <m:e>
                            <m:r>
                              <a:rPr lang="en-US" b="1" i="1" dirty="0" smtClean="0">
                                <a:latin typeface="Cambria Math"/>
                              </a:rPr>
                              <m:t>𝒙</m:t>
                            </m:r>
                          </m:e>
                          <m:sub>
                            <m:r>
                              <a:rPr lang="en-US" b="1" i="1" dirty="0">
                                <a:latin typeface="Cambria Math"/>
                              </a:rPr>
                              <m:t>𝒏</m:t>
                            </m:r>
                          </m:sub>
                        </m:sSub>
                      </m:e>
                    </m:d>
                  </m:oMath>
                </a14:m>
                <a:endParaRPr lang="en-US" b="1" dirty="0" smtClean="0"/>
              </a:p>
              <a:p>
                <a:pPr marL="457200" lvl="1" indent="0">
                  <a:buNone/>
                </a:pPr>
                <a:r>
                  <a:rPr lang="en-US" dirty="0" smtClean="0"/>
                  <a:t>                </a:t>
                </a:r>
                <a14:m>
                  <m:oMath xmlns:m="http://schemas.openxmlformats.org/officeDocument/2006/math">
                    <m:r>
                      <a:rPr lang="en-US" i="1" dirty="0" smtClean="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1</m:t>
                        </m:r>
                      </m:sub>
                    </m:sSub>
                    <m:r>
                      <a:rPr lang="en-US" b="0" i="1" dirty="0" smtClean="0">
                        <a:latin typeface="Cambria Math"/>
                      </a:rPr>
                      <m:t>(</m:t>
                    </m:r>
                    <m:r>
                      <a:rPr lang="en-US" b="0" i="1" dirty="0" smtClean="0">
                        <a:latin typeface="Cambria Math"/>
                      </a:rPr>
                      <m:t>𝑀</m:t>
                    </m:r>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b="0" i="1" dirty="0" smtClean="0">
                        <a:latin typeface="Cambria Math"/>
                      </a:rPr>
                      <m:t>)</m:t>
                    </m:r>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r>
                      <a:rPr lang="en-US" b="0" i="1" dirty="0" smtClean="0">
                        <a:latin typeface="Cambria Math"/>
                      </a:rPr>
                      <m:t>(</m:t>
                    </m:r>
                    <m:r>
                      <a:rPr lang="en-US" b="0" i="1" dirty="0" smtClean="0">
                        <a:latin typeface="Cambria Math"/>
                      </a:rPr>
                      <m:t>𝑀</m:t>
                    </m:r>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r>
                      <a:rPr lang="en-US" b="0" i="1" dirty="0" smtClean="0">
                        <a:latin typeface="Cambria Math"/>
                      </a:rPr>
                      <m:t>(</m:t>
                    </m:r>
                    <m:r>
                      <a:rPr lang="en-US" b="0" i="1" dirty="0" smtClean="0">
                        <a:latin typeface="Cambria Math"/>
                      </a:rPr>
                      <m:t>𝑀</m:t>
                    </m:r>
                    <m:sSub>
                      <m:sSubPr>
                        <m:ctrlPr>
                          <a:rPr lang="en-US" i="1" dirty="0">
                            <a:latin typeface="Cambria Math"/>
                          </a:rPr>
                        </m:ctrlPr>
                      </m:sSubPr>
                      <m:e>
                        <m:r>
                          <a:rPr lang="en-US" b="0" i="1" dirty="0" smtClean="0">
                            <a:latin typeface="Cambria Math"/>
                          </a:rPr>
                          <m:t>𝑥</m:t>
                        </m:r>
                      </m:e>
                      <m:sub>
                        <m:r>
                          <a:rPr lang="en-US" i="1" dirty="0">
                            <a:latin typeface="Cambria Math"/>
                          </a:rPr>
                          <m:t>𝑛</m:t>
                        </m:r>
                      </m:sub>
                    </m:sSub>
                    <m:r>
                      <a:rPr lang="en-US" b="0" i="1" dirty="0" smtClean="0">
                        <a:latin typeface="Cambria Math"/>
                      </a:rPr>
                      <m:t>)</m:t>
                    </m:r>
                  </m:oMath>
                </a14:m>
                <a:endParaRPr lang="en-US" dirty="0" smtClean="0"/>
              </a:p>
              <a:p>
                <a:pPr marL="457200" lvl="1" indent="0">
                  <a:buNone/>
                </a:pPr>
                <a:r>
                  <a:rPr lang="en-US" dirty="0" smtClean="0"/>
                  <a:t>                </a:t>
                </a:r>
                <a14:m>
                  <m:oMath xmlns:m="http://schemas.openxmlformats.org/officeDocument/2006/math">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1</m:t>
                        </m:r>
                      </m:sub>
                    </m:sSub>
                    <m:r>
                      <a:rPr lang="en-US" i="1" dirty="0">
                        <a:latin typeface="Cambria Math"/>
                      </a:rPr>
                      <m:t>(</m:t>
                    </m:r>
                    <m:sSub>
                      <m:sSubPr>
                        <m:ctrlPr>
                          <a:rPr lang="en-US" b="0" i="1" dirty="0" smtClean="0">
                            <a:latin typeface="Cambria Math"/>
                          </a:rPr>
                        </m:ctrlPr>
                      </m:sSubPr>
                      <m:e>
                        <m:r>
                          <a:rPr lang="en-US" b="0" i="1" dirty="0" smtClean="0">
                            <a:latin typeface="Cambria Math"/>
                          </a:rPr>
                          <m:t>𝜆</m:t>
                        </m:r>
                      </m:e>
                      <m:sub>
                        <m:r>
                          <a:rPr lang="en-US" b="0" i="1" dirty="0" smtClean="0">
                            <a:latin typeface="Cambria Math"/>
                          </a:rPr>
                          <m:t>1</m:t>
                        </m:r>
                      </m:sub>
                    </m:sSub>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𝜆</m:t>
                        </m:r>
                      </m:e>
                      <m:sub>
                        <m:r>
                          <a:rPr lang="en-US" b="0" i="1" dirty="0" smtClean="0">
                            <a:latin typeface="Cambria Math"/>
                          </a:rPr>
                          <m:t>2</m:t>
                        </m:r>
                      </m:sub>
                    </m:sSub>
                    <m:sSub>
                      <m:sSubPr>
                        <m:ctrlPr>
                          <a:rPr lang="en-US" i="1" dirty="0" smtClean="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r>
                      <a:rPr lang="en-US" i="1" dirty="0">
                        <a:latin typeface="Cambria Math"/>
                      </a:rPr>
                      <m:t>(</m:t>
                    </m:r>
                    <m:sSub>
                      <m:sSubPr>
                        <m:ctrlPr>
                          <a:rPr lang="en-US" i="1" dirty="0" smtClean="0">
                            <a:latin typeface="Cambria Math"/>
                          </a:rPr>
                        </m:ctrlPr>
                      </m:sSubPr>
                      <m:e>
                        <m:r>
                          <a:rPr lang="en-US" i="1" dirty="0">
                            <a:latin typeface="Cambria Math"/>
                          </a:rPr>
                          <m:t>𝜆</m:t>
                        </m:r>
                      </m:e>
                      <m:sub>
                        <m:r>
                          <a:rPr lang="en-US" b="0" i="1" dirty="0" smtClean="0">
                            <a:latin typeface="Cambria Math"/>
                          </a:rPr>
                          <m:t>𝑛</m:t>
                        </m:r>
                      </m:sub>
                    </m:sSub>
                    <m:sSub>
                      <m:sSubPr>
                        <m:ctrlPr>
                          <a:rPr lang="en-US" i="1" dirty="0">
                            <a:latin typeface="Cambria Math"/>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smtClean="0"/>
              </a:p>
              <a:p>
                <a:pPr lvl="1"/>
                <a:r>
                  <a:rPr lang="en-US" b="1" dirty="0" smtClean="0">
                    <a:solidFill>
                      <a:srgbClr val="008000"/>
                    </a:solidFill>
                  </a:rPr>
                  <a:t>Repeated multiplication on both sides produces</a:t>
                </a:r>
              </a:p>
              <a:p>
                <a:pPr marL="457200" lvl="1" indent="0">
                  <a:buNone/>
                </a:pPr>
                <a:r>
                  <a:rPr lang="en-US" b="0" dirty="0" smtClean="0"/>
                  <a:t>    </a:t>
                </a:r>
                <a14:m>
                  <m:oMath xmlns:m="http://schemas.openxmlformats.org/officeDocument/2006/math">
                    <m:sSup>
                      <m:sSupPr>
                        <m:ctrlPr>
                          <a:rPr lang="en-US" b="0" i="1" dirty="0" smtClean="0">
                            <a:latin typeface="Cambria Math"/>
                          </a:rPr>
                        </m:ctrlPr>
                      </m:sSupPr>
                      <m:e>
                        <m:r>
                          <a:rPr lang="en-US" b="0" i="1" dirty="0" smtClean="0">
                            <a:latin typeface="Cambria Math"/>
                          </a:rPr>
                          <m:t>𝑀</m:t>
                        </m:r>
                      </m:e>
                      <m:sup>
                        <m:r>
                          <a:rPr lang="en-US" b="0" i="1" dirty="0" smtClean="0">
                            <a:latin typeface="Cambria Math"/>
                          </a:rPr>
                          <m:t>𝑘</m:t>
                        </m:r>
                      </m:sup>
                    </m:sSup>
                    <m:sSup>
                      <m:sSupPr>
                        <m:ctrlPr>
                          <a:rPr lang="en-US" i="1" dirty="0">
                            <a:latin typeface="Cambria Math"/>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a:rPr>
                        </m:ctrlPr>
                      </m:sSubSupPr>
                      <m:e>
                        <m:r>
                          <a:rPr lang="en-US" i="1">
                            <a:latin typeface="Cambria Math"/>
                          </a:rPr>
                          <m:t>𝜆</m:t>
                        </m:r>
                      </m:e>
                      <m:sub>
                        <m:r>
                          <a:rPr lang="en-US" b="0" i="1" smtClean="0">
                            <a:latin typeface="Cambria Math"/>
                          </a:rPr>
                          <m:t>2</m:t>
                        </m:r>
                      </m:sub>
                      <m:sup>
                        <m:r>
                          <a:rPr lang="en-US" i="1">
                            <a:latin typeface="Cambria Math"/>
                          </a:rPr>
                          <m:t>𝑘</m:t>
                        </m:r>
                      </m:sup>
                    </m:sSubSup>
                    <m:sSub>
                      <m:sSubPr>
                        <m:ctrlPr>
                          <a:rPr lang="en-US" i="1" dirty="0" smtClean="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a:rPr>
                        </m:ctrlPr>
                      </m:sSubSupPr>
                      <m:e>
                        <m:r>
                          <a:rPr lang="en-US" i="1">
                            <a:latin typeface="Cambria Math"/>
                          </a:rPr>
                          <m:t>𝜆</m:t>
                        </m:r>
                      </m:e>
                      <m:sub>
                        <m:r>
                          <a:rPr lang="en-US" b="0" i="1" smtClean="0">
                            <a:latin typeface="Cambria Math"/>
                          </a:rPr>
                          <m:t>𝑛</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1856" r="-857"/>
                </a:stretch>
              </a:blipFill>
            </p:spPr>
            <p:txBody>
              <a:bodyPr/>
              <a:lstStyle/>
              <a:p>
                <a:r>
                  <a:rPr lang="en-US">
                    <a:noFill/>
                  </a:rPr>
                  <a:t> </a:t>
                </a:r>
              </a:p>
            </p:txBody>
          </p:sp>
        </mc:Fallback>
      </mc:AlternateContent>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240986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a:t>
            </a:r>
            <a:r>
              <a:rPr lang="en-US" dirty="0" smtClean="0"/>
              <a:t>(3)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fontScale="92500" lnSpcReduction="20000"/>
              </a:bodyPr>
              <a:lstStyle/>
              <a:p>
                <a:r>
                  <a:rPr lang="en-US" b="1" dirty="0" smtClean="0">
                    <a:solidFill>
                      <a:srgbClr val="D60093"/>
                    </a:solidFill>
                  </a:rPr>
                  <a:t>Claim:</a:t>
                </a:r>
                <a:r>
                  <a:rPr lang="en-US" dirty="0">
                    <a:solidFill>
                      <a:srgbClr val="D60093"/>
                    </a:solidFill>
                  </a:rPr>
                  <a:t> </a:t>
                </a: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sSup>
                      <m:sSupPr>
                        <m:ctrlPr>
                          <a:rPr lang="en-US" b="1" i="1">
                            <a:latin typeface="Cambria Math"/>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sSup>
                      <m:sSupPr>
                        <m:ctrlPr>
                          <a:rPr lang="en-US" b="1" i="1">
                            <a:latin typeface="Cambria Math"/>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a:rPr>
                        </m:ctrlPr>
                      </m:sSupPr>
                      <m:e>
                        <m:r>
                          <a:rPr lang="en-US" b="1" i="1">
                            <a:latin typeface="Cambria Math"/>
                          </a:rPr>
                          <m:t>𝒓</m:t>
                        </m:r>
                      </m:e>
                      <m:sup>
                        <m:d>
                          <m:dPr>
                            <m:ctrlPr>
                              <a:rPr lang="en-US" b="1" i="1">
                                <a:latin typeface="Cambria Math"/>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a:p>
              <a:p>
                <a:r>
                  <a:rPr lang="en-US" b="1" dirty="0" smtClean="0">
                    <a:solidFill>
                      <a:srgbClr val="008000"/>
                    </a:solidFill>
                  </a:rPr>
                  <a:t>Proof (continued):</a:t>
                </a:r>
              </a:p>
              <a:p>
                <a:pPr lvl="1"/>
                <a:r>
                  <a:rPr lang="en-US" dirty="0" smtClean="0">
                    <a:solidFill>
                      <a:srgbClr val="008000"/>
                    </a:solidFill>
                  </a:rPr>
                  <a:t>Repeated </a:t>
                </a:r>
                <a:r>
                  <a:rPr lang="en-US" dirty="0">
                    <a:solidFill>
                      <a:srgbClr val="008000"/>
                    </a:solidFill>
                  </a:rPr>
                  <a:t>multiplication on both sides produces</a:t>
                </a:r>
              </a:p>
              <a:p>
                <a:pPr marL="457200" lvl="1" indent="0">
                  <a:buNone/>
                </a:pPr>
                <a:r>
                  <a:rPr lang="en-US" dirty="0">
                    <a:solidFill>
                      <a:srgbClr val="008000"/>
                    </a:solidFill>
                  </a:rPr>
                  <a:t>  </a:t>
                </a:r>
                <a:r>
                  <a:rPr lang="en-US" dirty="0"/>
                  <a:t>  </a:t>
                </a:r>
                <a14:m>
                  <m:oMath xmlns:m="http://schemas.openxmlformats.org/officeDocument/2006/math">
                    <m:sSup>
                      <m:sSupPr>
                        <m:ctrlPr>
                          <a:rPr lang="en-US" i="1" dirty="0">
                            <a:latin typeface="Cambria Math"/>
                          </a:rPr>
                        </m:ctrlPr>
                      </m:sSupPr>
                      <m:e>
                        <m:r>
                          <a:rPr lang="en-US" i="1" dirty="0">
                            <a:latin typeface="Cambria Math"/>
                          </a:rPr>
                          <m:t>𝑀</m:t>
                        </m:r>
                      </m:e>
                      <m:sup>
                        <m:r>
                          <a:rPr lang="en-US" i="1" dirty="0">
                            <a:latin typeface="Cambria Math"/>
                          </a:rPr>
                          <m:t>𝑘</m:t>
                        </m:r>
                      </m:sup>
                    </m:sSup>
                    <m:sSup>
                      <m:sSupPr>
                        <m:ctrlPr>
                          <a:rPr lang="en-US" i="1" dirty="0">
                            <a:latin typeface="Cambria Math"/>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2</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𝑛</m:t>
                        </m:r>
                      </m:sub>
                      <m:sup>
                        <m:r>
                          <a:rPr lang="en-US" i="1">
                            <a:latin typeface="Cambria Math"/>
                          </a:rPr>
                          <m:t>𝑘</m:t>
                        </m:r>
                      </m:sup>
                    </m:sSubSup>
                    <m:sSub>
                      <m:sSubPr>
                        <m:ctrlPr>
                          <a:rPr lang="en-US" i="1" dirty="0">
                            <a:latin typeface="Cambria Math"/>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smtClean="0"/>
              </a:p>
              <a:p>
                <a:pPr lvl="1"/>
                <a14:m>
                  <m:oMath xmlns:m="http://schemas.openxmlformats.org/officeDocument/2006/math">
                    <m:sSup>
                      <m:sSupPr>
                        <m:ctrlPr>
                          <a:rPr lang="en-US" i="1" dirty="0">
                            <a:latin typeface="Cambria Math"/>
                          </a:rPr>
                        </m:ctrlPr>
                      </m:sSupPr>
                      <m:e>
                        <m:r>
                          <a:rPr lang="en-US" i="1" dirty="0">
                            <a:latin typeface="Cambria Math"/>
                          </a:rPr>
                          <m:t>𝑀</m:t>
                        </m:r>
                      </m:e>
                      <m:sup>
                        <m:r>
                          <a:rPr lang="en-US" i="1" dirty="0">
                            <a:latin typeface="Cambria Math"/>
                          </a:rPr>
                          <m:t>𝑘</m:t>
                        </m:r>
                      </m:sup>
                    </m:sSup>
                    <m:sSup>
                      <m:sSupPr>
                        <m:ctrlPr>
                          <a:rPr lang="en-US" i="1" dirty="0">
                            <a:latin typeface="Cambria Math"/>
                          </a:rPr>
                        </m:ctrlPr>
                      </m:sSupPr>
                      <m:e>
                        <m:r>
                          <a:rPr lang="en-US" i="1" dirty="0">
                            <a:latin typeface="Cambria Math"/>
                          </a:rPr>
                          <m:t>𝑟</m:t>
                        </m:r>
                      </m:e>
                      <m:sup>
                        <m:r>
                          <a:rPr lang="en-US" i="1" dirty="0">
                            <a:latin typeface="Cambria Math"/>
                          </a:rPr>
                          <m:t>(0)</m:t>
                        </m:r>
                      </m:sup>
                    </m:sSup>
                    <m:r>
                      <a:rPr lang="en-US" i="1" dirty="0">
                        <a:latin typeface="Cambria Math"/>
                      </a:rPr>
                      <m:t>=</m:t>
                    </m:r>
                    <m:sSubSup>
                      <m:sSubSupPr>
                        <m:ctrlPr>
                          <a:rPr lang="en-US" i="1">
                            <a:latin typeface="Cambria Math"/>
                          </a:rPr>
                        </m:ctrlPr>
                      </m:sSubSupPr>
                      <m:e>
                        <m:r>
                          <a:rPr lang="en-US" i="1">
                            <a:latin typeface="Cambria Math"/>
                          </a:rPr>
                          <m:t>𝜆</m:t>
                        </m:r>
                      </m:e>
                      <m:sub>
                        <m:r>
                          <a:rPr lang="en-US" i="1">
                            <a:latin typeface="Cambria Math"/>
                          </a:rPr>
                          <m:t>1</m:t>
                        </m:r>
                      </m:sub>
                      <m:sup>
                        <m:r>
                          <a:rPr lang="en-US" i="1">
                            <a:latin typeface="Cambria Math"/>
                          </a:rPr>
                          <m:t>𝑘</m:t>
                        </m:r>
                      </m:sup>
                    </m:sSubSup>
                    <m:d>
                      <m:dPr>
                        <m:begChr m:val="["/>
                        <m:endChr m:val="]"/>
                        <m:ctrlPr>
                          <a:rPr lang="en-US" i="1" dirty="0" smtClean="0">
                            <a:latin typeface="Cambria Math"/>
                          </a:rPr>
                        </m:ctrlPr>
                      </m:dPr>
                      <m:e>
                        <m:sSub>
                          <m:sSubPr>
                            <m:ctrlPr>
                              <a:rPr lang="en-US" i="1" dirty="0">
                                <a:latin typeface="Cambria Math"/>
                              </a:rPr>
                            </m:ctrlPr>
                          </m:sSubPr>
                          <m:e>
                            <m:r>
                              <a:rPr lang="en-US" i="1" dirty="0">
                                <a:latin typeface="Cambria Math"/>
                              </a:rPr>
                              <m:t>𝑐</m:t>
                            </m:r>
                          </m:e>
                          <m:sub>
                            <m:r>
                              <a:rPr lang="en-US" i="1" dirty="0">
                                <a:latin typeface="Cambria Math"/>
                              </a:rPr>
                              <m:t>1</m:t>
                            </m:r>
                          </m:sub>
                        </m:sSub>
                        <m:sSub>
                          <m:sSubPr>
                            <m:ctrlPr>
                              <a:rPr lang="en-US" i="1" dirty="0">
                                <a:latin typeface="Cambria Math"/>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2</m:t>
                            </m:r>
                          </m:sub>
                        </m:sSub>
                        <m:sSup>
                          <m:sSupPr>
                            <m:ctrlPr>
                              <a:rPr lang="en-US" b="0" i="1" dirty="0" smtClean="0">
                                <a:latin typeface="Cambria Math"/>
                              </a:rPr>
                            </m:ctrlPr>
                          </m:sSupPr>
                          <m:e>
                            <m:d>
                              <m:dPr>
                                <m:ctrlPr>
                                  <a:rPr lang="en-US" i="1" dirty="0" smtClean="0">
                                    <a:latin typeface="Cambria Math"/>
                                  </a:rPr>
                                </m:ctrlPr>
                              </m:dPr>
                              <m:e>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i="1">
                                            <a:latin typeface="Cambria Math"/>
                                          </a:rPr>
                                          <m:t>2</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e>
                            </m:d>
                          </m:e>
                          <m:sup>
                            <m:r>
                              <a:rPr lang="en-US" b="0" i="1" dirty="0" smtClean="0">
                                <a:latin typeface="Cambria Math"/>
                              </a:rPr>
                              <m:t>𝑘</m:t>
                            </m:r>
                          </m:sup>
                        </m:sSup>
                        <m:sSub>
                          <m:sSubPr>
                            <m:ctrlPr>
                              <a:rPr lang="en-US" i="1" dirty="0">
                                <a:latin typeface="Cambria Math"/>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a:rPr>
                            </m:ctrlPr>
                          </m:sSubPr>
                          <m:e>
                            <m:r>
                              <a:rPr lang="en-US" i="1" dirty="0">
                                <a:latin typeface="Cambria Math"/>
                              </a:rPr>
                              <m:t>𝑐</m:t>
                            </m:r>
                          </m:e>
                          <m:sub>
                            <m:r>
                              <a:rPr lang="en-US" i="1" dirty="0">
                                <a:latin typeface="Cambria Math"/>
                              </a:rPr>
                              <m:t>𝑛</m:t>
                            </m:r>
                          </m:sub>
                        </m:sSub>
                        <m:sSup>
                          <m:sSupPr>
                            <m:ctrlPr>
                              <a:rPr lang="en-US" i="1" dirty="0">
                                <a:latin typeface="Cambria Math"/>
                              </a:rPr>
                            </m:ctrlPr>
                          </m:sSupPr>
                          <m:e>
                            <m:d>
                              <m:dPr>
                                <m:ctrlPr>
                                  <a:rPr lang="en-US" i="1" dirty="0">
                                    <a:latin typeface="Cambria Math"/>
                                  </a:rPr>
                                </m:ctrlPr>
                              </m:dPr>
                              <m:e>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i="1">
                                            <a:latin typeface="Cambria Math"/>
                                          </a:rPr>
                                          <m:t>2</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sSub>
                          <m:sSubPr>
                            <m:ctrlPr>
                              <a:rPr lang="en-US" i="1" dirty="0">
                                <a:latin typeface="Cambria Math"/>
                              </a:rPr>
                            </m:ctrlPr>
                          </m:sSubPr>
                          <m:e>
                            <m:r>
                              <a:rPr lang="en-US" b="0" i="1" dirty="0" smtClean="0">
                                <a:latin typeface="Cambria Math"/>
                              </a:rPr>
                              <m:t>𝑥</m:t>
                            </m:r>
                          </m:e>
                          <m:sub>
                            <m:r>
                              <a:rPr lang="en-US" i="1" dirty="0">
                                <a:latin typeface="Cambria Math"/>
                              </a:rPr>
                              <m:t>𝑛</m:t>
                            </m:r>
                          </m:sub>
                        </m:sSub>
                      </m:e>
                    </m:d>
                  </m:oMath>
                </a14:m>
                <a:endParaRPr lang="en-US" dirty="0" smtClean="0"/>
              </a:p>
              <a:p>
                <a:pPr lvl="1"/>
                <a:r>
                  <a:rPr lang="en-US" dirty="0" smtClean="0"/>
                  <a:t>Since </a:t>
                </a:r>
                <a14:m>
                  <m:oMath xmlns:m="http://schemas.openxmlformats.org/officeDocument/2006/math">
                    <m:sSubSup>
                      <m:sSubSupPr>
                        <m:ctrlPr>
                          <a:rPr lang="en-US" i="1">
                            <a:latin typeface="Cambria Math"/>
                          </a:rPr>
                        </m:ctrlPr>
                      </m:sSubSupPr>
                      <m:e>
                        <m:r>
                          <a:rPr lang="en-US" i="1">
                            <a:latin typeface="Cambria Math"/>
                          </a:rPr>
                          <m:t>𝜆</m:t>
                        </m:r>
                      </m:e>
                      <m:sub>
                        <m:r>
                          <a:rPr lang="en-US" i="1">
                            <a:latin typeface="Cambria Math"/>
                          </a:rPr>
                          <m:t>1</m:t>
                        </m:r>
                      </m:sub>
                      <m:sup/>
                    </m:sSubSup>
                    <m:r>
                      <a:rPr lang="en-US" b="0" i="1" smtClean="0">
                        <a:latin typeface="Cambria Math"/>
                      </a:rPr>
                      <m:t>&gt;</m:t>
                    </m:r>
                    <m:sSubSup>
                      <m:sSubSupPr>
                        <m:ctrlPr>
                          <a:rPr lang="en-US" i="1">
                            <a:latin typeface="Cambria Math"/>
                          </a:rPr>
                        </m:ctrlPr>
                      </m:sSubSupPr>
                      <m:e>
                        <m:r>
                          <a:rPr lang="en-US" i="1">
                            <a:latin typeface="Cambria Math"/>
                          </a:rPr>
                          <m:t>𝜆</m:t>
                        </m:r>
                      </m:e>
                      <m:sub>
                        <m:r>
                          <a:rPr lang="en-US" b="0" i="1" smtClean="0">
                            <a:latin typeface="Cambria Math"/>
                          </a:rPr>
                          <m:t>2</m:t>
                        </m:r>
                      </m:sub>
                      <m:sup/>
                    </m:sSubSup>
                  </m:oMath>
                </a14:m>
                <a:r>
                  <a:rPr lang="en-US" dirty="0" smtClean="0"/>
                  <a:t> then fractions </a:t>
                </a:r>
                <a14:m>
                  <m:oMath xmlns:m="http://schemas.openxmlformats.org/officeDocument/2006/math">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i="1">
                                <a:latin typeface="Cambria Math"/>
                              </a:rPr>
                              <m:t>2</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r>
                      <a:rPr lang="en-US" b="0" i="1" smtClean="0">
                        <a:latin typeface="Cambria Math"/>
                      </a:rPr>
                      <m:t>,</m:t>
                    </m:r>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b="0" i="1" smtClean="0">
                                <a:latin typeface="Cambria Math"/>
                              </a:rPr>
                              <m:t>3</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r>
                      <a:rPr lang="en-US" b="0" i="1" smtClean="0">
                        <a:latin typeface="Cambria Math"/>
                      </a:rPr>
                      <m:t>…&lt;1</m:t>
                    </m:r>
                  </m:oMath>
                </a14:m>
                <a:r>
                  <a:rPr lang="en-US" dirty="0" smtClean="0"/>
                  <a:t> </a:t>
                </a:r>
                <a:br>
                  <a:rPr lang="en-US" dirty="0" smtClean="0"/>
                </a:br>
                <a:r>
                  <a:rPr lang="en-US" dirty="0" smtClean="0"/>
                  <a:t>and so </a:t>
                </a:r>
                <a14:m>
                  <m:oMath xmlns:m="http://schemas.openxmlformats.org/officeDocument/2006/math">
                    <m:sSup>
                      <m:sSupPr>
                        <m:ctrlPr>
                          <a:rPr lang="en-US" i="1" dirty="0">
                            <a:latin typeface="Cambria Math"/>
                          </a:rPr>
                        </m:ctrlPr>
                      </m:sSupPr>
                      <m:e>
                        <m:d>
                          <m:dPr>
                            <m:ctrlPr>
                              <a:rPr lang="en-US" i="1" dirty="0">
                                <a:latin typeface="Cambria Math"/>
                              </a:rPr>
                            </m:ctrlPr>
                          </m:dPr>
                          <m:e>
                            <m:f>
                              <m:fPr>
                                <m:ctrlPr>
                                  <a:rPr lang="en-US" i="1" dirty="0">
                                    <a:latin typeface="Cambria Math"/>
                                  </a:rPr>
                                </m:ctrlPr>
                              </m:fPr>
                              <m:num>
                                <m:sSubSup>
                                  <m:sSubSupPr>
                                    <m:ctrlPr>
                                      <a:rPr lang="en-US" i="1">
                                        <a:latin typeface="Cambria Math"/>
                                      </a:rPr>
                                    </m:ctrlPr>
                                  </m:sSubSupPr>
                                  <m:e>
                                    <m:r>
                                      <a:rPr lang="en-US" i="1">
                                        <a:latin typeface="Cambria Math"/>
                                      </a:rPr>
                                      <m:t>𝜆</m:t>
                                    </m:r>
                                  </m:e>
                                  <m:sub>
                                    <m:r>
                                      <a:rPr lang="en-US" b="0" i="1" smtClean="0">
                                        <a:latin typeface="Cambria Math"/>
                                      </a:rPr>
                                      <m:t>𝑖</m:t>
                                    </m:r>
                                  </m:sub>
                                  <m:sup/>
                                </m:sSubSup>
                              </m:num>
                              <m:den>
                                <m:sSubSup>
                                  <m:sSubSupPr>
                                    <m:ctrlPr>
                                      <a:rPr lang="en-US" i="1">
                                        <a:latin typeface="Cambria Math"/>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r>
                      <a:rPr lang="en-US" b="0" i="1" dirty="0" smtClean="0">
                        <a:latin typeface="Cambria Math"/>
                      </a:rPr>
                      <m:t>=0</m:t>
                    </m:r>
                  </m:oMath>
                </a14:m>
                <a:r>
                  <a:rPr lang="en-US" dirty="0" smtClean="0"/>
                  <a:t> as </a:t>
                </a:r>
                <a14:m>
                  <m:oMath xmlns:m="http://schemas.openxmlformats.org/officeDocument/2006/math">
                    <m:r>
                      <a:rPr lang="en-US" b="0" i="1" smtClean="0">
                        <a:latin typeface="Cambria Math"/>
                      </a:rPr>
                      <m:t>𝑘</m:t>
                    </m:r>
                    <m:r>
                      <a:rPr lang="en-US" b="0" i="1" smtClean="0">
                        <a:latin typeface="Cambria Math"/>
                      </a:rPr>
                      <m:t>→∞</m:t>
                    </m:r>
                  </m:oMath>
                </a14:m>
                <a:r>
                  <a:rPr lang="en-US" dirty="0" smtClean="0"/>
                  <a:t>  (for all </a:t>
                </a:r>
                <a14:m>
                  <m:oMath xmlns:m="http://schemas.openxmlformats.org/officeDocument/2006/math">
                    <m:r>
                      <a:rPr lang="en-US" i="1" dirty="0" smtClean="0">
                        <a:latin typeface="Cambria Math"/>
                      </a:rPr>
                      <m:t>𝑖</m:t>
                    </m:r>
                    <m:r>
                      <a:rPr lang="en-US" i="1" dirty="0" smtClean="0">
                        <a:latin typeface="Cambria Math"/>
                      </a:rPr>
                      <m:t>=2…</m:t>
                    </m:r>
                    <m:r>
                      <a:rPr lang="en-US" i="1" dirty="0" smtClean="0">
                        <a:latin typeface="Cambria Math"/>
                      </a:rPr>
                      <m:t>𝑛</m:t>
                    </m:r>
                  </m:oMath>
                </a14:m>
                <a:r>
                  <a:rPr lang="en-US" dirty="0" smtClean="0"/>
                  <a:t>).</a:t>
                </a:r>
              </a:p>
              <a:p>
                <a:pPr lvl="1"/>
                <a:r>
                  <a:rPr lang="en-US" sz="3300" b="1" dirty="0" smtClean="0">
                    <a:solidFill>
                      <a:srgbClr val="0000FF"/>
                    </a:solidFill>
                  </a:rPr>
                  <a:t>Thus: </a:t>
                </a:r>
                <a14:m>
                  <m:oMath xmlns:m="http://schemas.openxmlformats.org/officeDocument/2006/math">
                    <m:sSup>
                      <m:sSupPr>
                        <m:ctrlPr>
                          <a:rPr lang="en-US" sz="3300" b="1" i="1" dirty="0">
                            <a:solidFill>
                              <a:srgbClr val="0000FF"/>
                            </a:solidFill>
                            <a:latin typeface="Cambria Math"/>
                          </a:rPr>
                        </m:ctrlPr>
                      </m:sSupPr>
                      <m:e>
                        <m:r>
                          <a:rPr lang="en-US" sz="3300" b="1" i="1" dirty="0">
                            <a:solidFill>
                              <a:srgbClr val="0000FF"/>
                            </a:solidFill>
                            <a:latin typeface="Cambria Math"/>
                          </a:rPr>
                          <m:t>𝑴</m:t>
                        </m:r>
                      </m:e>
                      <m:sup>
                        <m:r>
                          <a:rPr lang="en-US" sz="3300" b="1" i="1" dirty="0">
                            <a:solidFill>
                              <a:srgbClr val="0000FF"/>
                            </a:solidFill>
                            <a:latin typeface="Cambria Math"/>
                          </a:rPr>
                          <m:t>𝒌</m:t>
                        </m:r>
                      </m:sup>
                    </m:sSup>
                    <m:sSup>
                      <m:sSupPr>
                        <m:ctrlPr>
                          <a:rPr lang="en-US" sz="3300" b="1" i="1" dirty="0">
                            <a:solidFill>
                              <a:srgbClr val="0000FF"/>
                            </a:solidFill>
                            <a:latin typeface="Cambria Math"/>
                          </a:rPr>
                        </m:ctrlPr>
                      </m:sSupPr>
                      <m:e>
                        <m:r>
                          <a:rPr lang="en-US" sz="3300" b="1" i="1" dirty="0">
                            <a:solidFill>
                              <a:srgbClr val="0000FF"/>
                            </a:solidFill>
                            <a:latin typeface="Cambria Math"/>
                          </a:rPr>
                          <m:t>𝒓</m:t>
                        </m:r>
                      </m:e>
                      <m:sup>
                        <m:r>
                          <a:rPr lang="en-US" sz="3300" b="1" i="1" dirty="0">
                            <a:solidFill>
                              <a:srgbClr val="0000FF"/>
                            </a:solidFill>
                            <a:latin typeface="Cambria Math"/>
                          </a:rPr>
                          <m:t>(</m:t>
                        </m:r>
                        <m:r>
                          <a:rPr lang="en-US" sz="3300" b="1" i="1" dirty="0">
                            <a:solidFill>
                              <a:srgbClr val="0000FF"/>
                            </a:solidFill>
                            <a:latin typeface="Cambria Math"/>
                          </a:rPr>
                          <m:t>𝟎</m:t>
                        </m:r>
                        <m:r>
                          <a:rPr lang="en-US" sz="3300" b="1" i="1" dirty="0">
                            <a:solidFill>
                              <a:srgbClr val="0000FF"/>
                            </a:solidFill>
                            <a:latin typeface="Cambria Math"/>
                          </a:rPr>
                          <m:t>)</m:t>
                        </m:r>
                      </m:sup>
                    </m:sSup>
                    <m:r>
                      <a:rPr lang="en-US" sz="3300" b="1" i="1" dirty="0" smtClean="0">
                        <a:solidFill>
                          <a:srgbClr val="0000FF"/>
                        </a:solidFill>
                        <a:latin typeface="Cambria Math"/>
                      </a:rPr>
                      <m:t>≈</m:t>
                    </m:r>
                    <m:sSub>
                      <m:sSubPr>
                        <m:ctrlPr>
                          <a:rPr lang="en-US" sz="3300" b="1" i="1" dirty="0">
                            <a:solidFill>
                              <a:srgbClr val="0000FF"/>
                            </a:solidFill>
                            <a:latin typeface="Cambria Math"/>
                          </a:rPr>
                        </m:ctrlPr>
                      </m:sSubPr>
                      <m:e>
                        <m:r>
                          <a:rPr lang="en-US" sz="3300" b="1" i="1" dirty="0">
                            <a:solidFill>
                              <a:srgbClr val="0000FF"/>
                            </a:solidFill>
                            <a:latin typeface="Cambria Math"/>
                          </a:rPr>
                          <m:t>𝒄</m:t>
                        </m:r>
                      </m:e>
                      <m:sub>
                        <m:r>
                          <a:rPr lang="en-US" sz="3300" b="1" i="1" dirty="0">
                            <a:solidFill>
                              <a:srgbClr val="0000FF"/>
                            </a:solidFill>
                            <a:latin typeface="Cambria Math"/>
                          </a:rPr>
                          <m:t>𝟏</m:t>
                        </m:r>
                      </m:sub>
                    </m:sSub>
                    <m:d>
                      <m:dPr>
                        <m:ctrlPr>
                          <a:rPr lang="en-US" sz="3300" b="1" i="1" dirty="0">
                            <a:solidFill>
                              <a:srgbClr val="0000FF"/>
                            </a:solidFill>
                            <a:latin typeface="Cambria Math"/>
                          </a:rPr>
                        </m:ctrlPr>
                      </m:dPr>
                      <m:e>
                        <m:sSubSup>
                          <m:sSubSupPr>
                            <m:ctrlPr>
                              <a:rPr lang="en-US" sz="3300" b="1" i="1">
                                <a:solidFill>
                                  <a:srgbClr val="0000FF"/>
                                </a:solidFill>
                                <a:latin typeface="Cambria Math"/>
                              </a:rPr>
                            </m:ctrlPr>
                          </m:sSubSupPr>
                          <m:e>
                            <m:r>
                              <a:rPr lang="en-US" sz="3300" b="1" i="1">
                                <a:solidFill>
                                  <a:srgbClr val="0000FF"/>
                                </a:solidFill>
                                <a:latin typeface="Cambria Math"/>
                              </a:rPr>
                              <m:t>𝝀</m:t>
                            </m:r>
                          </m:e>
                          <m:sub>
                            <m:r>
                              <a:rPr lang="en-US" sz="3300" b="1" i="1">
                                <a:solidFill>
                                  <a:srgbClr val="0000FF"/>
                                </a:solidFill>
                                <a:latin typeface="Cambria Math"/>
                              </a:rPr>
                              <m:t>𝟏</m:t>
                            </m:r>
                          </m:sub>
                          <m:sup>
                            <m:r>
                              <a:rPr lang="en-US" sz="3300" b="1" i="1">
                                <a:solidFill>
                                  <a:srgbClr val="0000FF"/>
                                </a:solidFill>
                                <a:latin typeface="Cambria Math"/>
                              </a:rPr>
                              <m:t>𝒌</m:t>
                            </m:r>
                          </m:sup>
                        </m:sSubSup>
                        <m:sSub>
                          <m:sSubPr>
                            <m:ctrlPr>
                              <a:rPr lang="en-US" sz="3300" b="1" i="1" dirty="0">
                                <a:solidFill>
                                  <a:srgbClr val="0000FF"/>
                                </a:solidFill>
                                <a:latin typeface="Cambria Math"/>
                              </a:rPr>
                            </m:ctrlPr>
                          </m:sSubPr>
                          <m:e>
                            <m:r>
                              <a:rPr lang="en-US" sz="3300" b="1" i="1" dirty="0" smtClean="0">
                                <a:solidFill>
                                  <a:srgbClr val="0000FF"/>
                                </a:solidFill>
                                <a:latin typeface="Cambria Math"/>
                              </a:rPr>
                              <m:t>𝒙</m:t>
                            </m:r>
                          </m:e>
                          <m:sub>
                            <m:r>
                              <a:rPr lang="en-US" sz="3300" b="1" i="1" dirty="0">
                                <a:solidFill>
                                  <a:srgbClr val="0000FF"/>
                                </a:solidFill>
                                <a:latin typeface="Cambria Math"/>
                              </a:rPr>
                              <m:t>𝟏</m:t>
                            </m:r>
                          </m:sub>
                        </m:sSub>
                      </m:e>
                    </m:d>
                  </m:oMath>
                </a14:m>
                <a:endParaRPr lang="en-US" sz="3300" b="1" dirty="0" smtClean="0">
                  <a:solidFill>
                    <a:srgbClr val="0000FF"/>
                  </a:solidFill>
                </a:endParaRPr>
              </a:p>
              <a:p>
                <a:pPr lvl="2"/>
                <a:r>
                  <a:rPr lang="en-US" dirty="0" smtClean="0"/>
                  <a:t>Note if </a:t>
                </a:r>
                <a14:m>
                  <m:oMath xmlns:m="http://schemas.openxmlformats.org/officeDocument/2006/math">
                    <m:sSub>
                      <m:sSubPr>
                        <m:ctrlPr>
                          <a:rPr lang="en-US" i="1" dirty="0" smtClean="0">
                            <a:latin typeface="Cambria Math"/>
                          </a:rPr>
                        </m:ctrlPr>
                      </m:sSubPr>
                      <m:e>
                        <m:r>
                          <a:rPr lang="en-US" i="1" dirty="0" smtClean="0">
                            <a:latin typeface="Cambria Math"/>
                          </a:rPr>
                          <m:t>𝑐</m:t>
                        </m:r>
                      </m:e>
                      <m:sub>
                        <m:r>
                          <a:rPr lang="en-US" i="1" dirty="0" smtClean="0">
                            <a:latin typeface="Cambria Math"/>
                          </a:rPr>
                          <m:t>1</m:t>
                        </m:r>
                      </m:sub>
                    </m:sSub>
                    <m:r>
                      <a:rPr lang="en-US" i="1" dirty="0" smtClean="0">
                        <a:latin typeface="Cambria Math"/>
                      </a:rPr>
                      <m:t>=0</m:t>
                    </m:r>
                  </m:oMath>
                </a14:m>
                <a:r>
                  <a:rPr lang="en-US" dirty="0" smtClean="0"/>
                  <a:t> then the method won’t converge</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rotWithShape="1">
                <a:blip r:embed="rId2"/>
                <a:stretch>
                  <a:fillRect t="-1804"/>
                </a:stretch>
              </a:blipFill>
            </p:spPr>
            <p:txBody>
              <a:bodyPr/>
              <a:lstStyle/>
              <a:p>
                <a:r>
                  <a:rPr lang="en-US">
                    <a:noFill/>
                  </a:rPr>
                  <a:t> </a:t>
                </a:r>
              </a:p>
            </p:txBody>
          </p:sp>
        </mc:Fallback>
      </mc:AlternateContent>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6001639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6626" name="Rectangle 2"/>
          <p:cNvSpPr>
            <a:spLocks noGrp="1" noChangeArrowheads="1"/>
          </p:cNvSpPr>
          <p:nvPr>
            <p:ph type="title"/>
          </p:nvPr>
        </p:nvSpPr>
        <p:spPr/>
        <p:txBody>
          <a:bodyPr/>
          <a:lstStyle/>
          <a:p>
            <a:pPr fontAlgn="auto">
              <a:spcAft>
                <a:spcPts val="0"/>
              </a:spcAft>
              <a:defRPr/>
            </a:pPr>
            <a:r>
              <a:rPr lang="en-US">
                <a:solidFill>
                  <a:schemeClr val="accent1">
                    <a:satMod val="150000"/>
                  </a:schemeClr>
                </a:solidFill>
              </a:rPr>
              <a:t>Random Walk Interpretation</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rtlCol="0">
                <a:normAutofit/>
              </a:bodyPr>
              <a:lstStyle/>
              <a:p>
                <a:pPr marL="438912" indent="-320040" fontAlgn="auto">
                  <a:spcBef>
                    <a:spcPts val="0"/>
                  </a:spcBef>
                  <a:spcAft>
                    <a:spcPts val="0"/>
                  </a:spcAft>
                  <a:buFont typeface="Wingdings 2"/>
                  <a:buChar char=""/>
                  <a:defRPr/>
                </a:pPr>
                <a:r>
                  <a:rPr lang="en-US" b="1" dirty="0" smtClean="0">
                    <a:solidFill>
                      <a:srgbClr val="0000FF"/>
                    </a:solidFill>
                    <a:ea typeface="+mn-ea"/>
                  </a:rPr>
                  <a:t>Imagine a random web surfer:</a:t>
                </a:r>
                <a:endParaRPr lang="en-US" b="1" dirty="0">
                  <a:solidFill>
                    <a:srgbClr val="0000FF"/>
                  </a:solidFill>
                  <a:ea typeface="+mn-ea"/>
                </a:endParaRPr>
              </a:p>
              <a:p>
                <a:pPr lvl="1">
                  <a:defRPr/>
                </a:pPr>
                <a:r>
                  <a:rPr lang="en-US" dirty="0">
                    <a:ea typeface="+mn-ea"/>
                  </a:rPr>
                  <a:t>At any time </a:t>
                </a:r>
                <a14:m>
                  <m:oMath xmlns:m="http://schemas.openxmlformats.org/officeDocument/2006/math">
                    <m:r>
                      <a:rPr lang="en-US" b="1" i="1" dirty="0" smtClean="0">
                        <a:latin typeface="Cambria Math"/>
                        <a:cs typeface="Times New Roman" pitchFamily="18" charset="0"/>
                      </a:rPr>
                      <m:t>𝒕</m:t>
                    </m:r>
                  </m:oMath>
                </a14:m>
                <a:r>
                  <a:rPr lang="en-US" dirty="0">
                    <a:ea typeface="+mn-ea"/>
                  </a:rPr>
                  <a:t>, surfer is on some page</a:t>
                </a:r>
                <a:r>
                  <a:rPr lang="en-US" b="1" dirty="0"/>
                  <a:t> </a:t>
                </a:r>
                <a14:m>
                  <m:oMath xmlns:m="http://schemas.openxmlformats.org/officeDocument/2006/math">
                    <m:r>
                      <a:rPr lang="en-US" b="1" i="1" dirty="0" smtClean="0">
                        <a:latin typeface="Cambria Math"/>
                        <a:cs typeface="Times New Roman" pitchFamily="18" charset="0"/>
                      </a:rPr>
                      <m:t>𝒊</m:t>
                    </m:r>
                  </m:oMath>
                </a14:m>
                <a:endParaRPr lang="en-US" b="1" dirty="0"/>
              </a:p>
              <a:p>
                <a:pPr lvl="1">
                  <a:defRPr/>
                </a:pPr>
                <a:r>
                  <a:rPr lang="en-US" dirty="0">
                    <a:ea typeface="+mn-ea"/>
                  </a:rPr>
                  <a:t>At time </a:t>
                </a:r>
                <a14:m>
                  <m:oMath xmlns:m="http://schemas.openxmlformats.org/officeDocument/2006/math">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oMath>
                </a14:m>
                <a:r>
                  <a:rPr lang="en-US" dirty="0" smtClean="0">
                    <a:ea typeface="+mn-ea"/>
                  </a:rPr>
                  <a:t>, </a:t>
                </a:r>
                <a:r>
                  <a:rPr lang="en-US" dirty="0">
                    <a:ea typeface="+mn-ea"/>
                  </a:rPr>
                  <a:t>the surfer follows an </a:t>
                </a:r>
                <a:r>
                  <a:rPr lang="en-US" dirty="0" smtClean="0">
                    <a:ea typeface="+mn-ea"/>
                  </a:rPr>
                  <a:t/>
                </a:r>
                <a:br>
                  <a:rPr lang="en-US" dirty="0" smtClean="0">
                    <a:ea typeface="+mn-ea"/>
                  </a:rPr>
                </a:br>
                <a:r>
                  <a:rPr lang="en-US" dirty="0" smtClean="0">
                    <a:ea typeface="+mn-ea"/>
                  </a:rPr>
                  <a:t>out-link from </a:t>
                </a:r>
                <a14:m>
                  <m:oMath xmlns:m="http://schemas.openxmlformats.org/officeDocument/2006/math">
                    <m:r>
                      <a:rPr lang="en-US" b="1" i="1" dirty="0" smtClean="0">
                        <a:latin typeface="Cambria Math"/>
                        <a:cs typeface="Times New Roman" pitchFamily="18" charset="0"/>
                      </a:rPr>
                      <m:t>𝒊</m:t>
                    </m:r>
                  </m:oMath>
                </a14:m>
                <a:r>
                  <a:rPr lang="en-US" dirty="0" smtClean="0">
                    <a:ea typeface="+mn-ea"/>
                  </a:rPr>
                  <a:t> </a:t>
                </a:r>
                <a:r>
                  <a:rPr lang="en-US" dirty="0">
                    <a:ea typeface="+mn-ea"/>
                  </a:rPr>
                  <a:t>uniformly at random</a:t>
                </a:r>
              </a:p>
              <a:p>
                <a:pPr lvl="1">
                  <a:defRPr/>
                </a:pPr>
                <a:r>
                  <a:rPr lang="en-US" dirty="0">
                    <a:ea typeface="+mn-ea"/>
                  </a:rPr>
                  <a:t>Ends up on some page </a:t>
                </a:r>
                <a14:m>
                  <m:oMath xmlns:m="http://schemas.openxmlformats.org/officeDocument/2006/math">
                    <m:r>
                      <a:rPr lang="en-US" b="1" i="1" dirty="0" smtClean="0">
                        <a:latin typeface="Cambria Math"/>
                        <a:cs typeface="Times New Roman" pitchFamily="18" charset="0"/>
                      </a:rPr>
                      <m:t>𝒋</m:t>
                    </m:r>
                  </m:oMath>
                </a14:m>
                <a:r>
                  <a:rPr lang="en-US" dirty="0" smtClean="0">
                    <a:ea typeface="+mn-ea"/>
                  </a:rPr>
                  <a:t> </a:t>
                </a:r>
                <a:r>
                  <a:rPr lang="en-US" dirty="0">
                    <a:ea typeface="+mn-ea"/>
                  </a:rPr>
                  <a:t>linked from </a:t>
                </a:r>
                <a14:m>
                  <m:oMath xmlns:m="http://schemas.openxmlformats.org/officeDocument/2006/math">
                    <m:r>
                      <a:rPr lang="en-US" b="1" i="1" dirty="0" smtClean="0">
                        <a:latin typeface="Cambria Math"/>
                        <a:cs typeface="Times New Roman" pitchFamily="18" charset="0"/>
                      </a:rPr>
                      <m:t>𝒊</m:t>
                    </m:r>
                  </m:oMath>
                </a14:m>
                <a:endParaRPr lang="en-US" b="1" dirty="0"/>
              </a:p>
              <a:p>
                <a:pPr marL="731520" lvl="1" indent="-274320" fontAlgn="auto">
                  <a:spcAft>
                    <a:spcPts val="0"/>
                  </a:spcAft>
                  <a:defRPr/>
                </a:pPr>
                <a:r>
                  <a:rPr lang="en-US" dirty="0">
                    <a:ea typeface="+mn-ea"/>
                  </a:rPr>
                  <a:t>Process repeats indefinitely</a:t>
                </a:r>
              </a:p>
              <a:p>
                <a:pPr marL="438912" indent="-320040" fontAlgn="auto">
                  <a:spcBef>
                    <a:spcPts val="0"/>
                  </a:spcBef>
                  <a:spcAft>
                    <a:spcPts val="0"/>
                  </a:spcAft>
                  <a:buFont typeface="Wingdings 2"/>
                  <a:buChar char=""/>
                  <a:defRPr/>
                </a:pPr>
                <a:r>
                  <a:rPr lang="en-US" b="1" dirty="0" smtClean="0">
                    <a:solidFill>
                      <a:srgbClr val="D60093"/>
                    </a:solidFill>
                    <a:ea typeface="+mn-ea"/>
                  </a:rPr>
                  <a:t>Let:</a:t>
                </a:r>
              </a:p>
              <a:p>
                <a:pPr lvl="1" indent="-320040">
                  <a:spcBef>
                    <a:spcPts val="0"/>
                  </a:spcBef>
                  <a:buFont typeface="Wingdings 2"/>
                  <a:buChar char=""/>
                  <a:defRPr/>
                </a:pP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dirty="0">
                    <a:ea typeface="+mn-ea"/>
                  </a:rPr>
                  <a:t> </a:t>
                </a:r>
                <a:r>
                  <a:rPr lang="en-US" dirty="0" smtClean="0">
                    <a:ea typeface="+mn-ea"/>
                  </a:rPr>
                  <a:t>… </a:t>
                </a:r>
                <a:r>
                  <a:rPr lang="en-US" dirty="0">
                    <a:ea typeface="+mn-ea"/>
                  </a:rPr>
                  <a:t>vector whose </a:t>
                </a:r>
                <a14:m>
                  <m:oMath xmlns:m="http://schemas.openxmlformats.org/officeDocument/2006/math">
                    <m:r>
                      <a:rPr lang="en-US" b="1" i="1" dirty="0" smtClean="0">
                        <a:latin typeface="Cambria Math"/>
                        <a:cs typeface="Times New Roman" pitchFamily="18" charset="0"/>
                      </a:rPr>
                      <m:t>𝒊</m:t>
                    </m:r>
                  </m:oMath>
                </a14:m>
                <a:r>
                  <a:rPr lang="en-US" baseline="30000" dirty="0" err="1">
                    <a:ea typeface="+mn-ea"/>
                  </a:rPr>
                  <a:t>th</a:t>
                </a:r>
                <a:r>
                  <a:rPr lang="en-US" dirty="0">
                    <a:ea typeface="+mn-ea"/>
                  </a:rPr>
                  <a:t> </a:t>
                </a:r>
                <a:r>
                  <a:rPr lang="en-US" dirty="0" smtClean="0">
                    <a:ea typeface="+mn-ea"/>
                  </a:rPr>
                  <a:t>coordinate </a:t>
                </a:r>
                <a:r>
                  <a:rPr lang="en-US" dirty="0">
                    <a:ea typeface="+mn-ea"/>
                  </a:rPr>
                  <a:t>is the </a:t>
                </a:r>
                <a:r>
                  <a:rPr lang="en-US" dirty="0" smtClean="0">
                    <a:ea typeface="+mn-ea"/>
                  </a:rPr>
                  <a:t/>
                </a:r>
                <a:br>
                  <a:rPr lang="en-US" dirty="0" smtClean="0">
                    <a:ea typeface="+mn-ea"/>
                  </a:rPr>
                </a:br>
                <a:r>
                  <a:rPr lang="en-US" dirty="0" smtClean="0">
                    <a:ea typeface="+mn-ea"/>
                  </a:rPr>
                  <a:t>prob. </a:t>
                </a:r>
                <a:r>
                  <a:rPr lang="en-US" dirty="0">
                    <a:ea typeface="+mn-ea"/>
                  </a:rPr>
                  <a:t>that the surfer is at page </a:t>
                </a:r>
                <a14:m>
                  <m:oMath xmlns:m="http://schemas.openxmlformats.org/officeDocument/2006/math">
                    <m:r>
                      <a:rPr lang="en-US" b="1" i="1" dirty="0" smtClean="0">
                        <a:latin typeface="Cambria Math"/>
                        <a:cs typeface="Times New Roman" pitchFamily="18" charset="0"/>
                      </a:rPr>
                      <m:t>𝒊</m:t>
                    </m:r>
                  </m:oMath>
                </a14:m>
                <a:r>
                  <a:rPr lang="en-US" dirty="0" smtClean="0">
                    <a:ea typeface="+mn-ea"/>
                  </a:rPr>
                  <a:t> </a:t>
                </a:r>
                <a:r>
                  <a:rPr lang="en-US" dirty="0">
                    <a:ea typeface="+mn-ea"/>
                  </a:rPr>
                  <a:t>at time</a:t>
                </a:r>
                <a:r>
                  <a:rPr lang="en-US" b="1" dirty="0"/>
                  <a:t> </a:t>
                </a:r>
                <a14:m>
                  <m:oMath xmlns:m="http://schemas.openxmlformats.org/officeDocument/2006/math">
                    <m:r>
                      <a:rPr lang="en-US" b="1" i="1" dirty="0" smtClean="0">
                        <a:latin typeface="Cambria Math"/>
                        <a:cs typeface="Times New Roman" pitchFamily="18" charset="0"/>
                      </a:rPr>
                      <m:t>𝒕</m:t>
                    </m:r>
                  </m:oMath>
                </a14:m>
                <a:endParaRPr lang="en-US" b="1" dirty="0"/>
              </a:p>
              <a:p>
                <a:pPr lvl="1">
                  <a:defRPr/>
                </a:pPr>
                <a:r>
                  <a:rPr lang="en-US" dirty="0" smtClean="0">
                    <a:cs typeface="Times New Roman" pitchFamily="18" charset="0"/>
                  </a:rPr>
                  <a:t>So,</a:t>
                </a:r>
                <a:r>
                  <a:rPr lang="en-US" b="1" dirty="0" smtClean="0">
                    <a:cs typeface="Times New Roman" pitchFamily="18" charset="0"/>
                  </a:rPr>
                  <a:t>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r>
                  <a:rPr lang="en-US" dirty="0" smtClean="0">
                    <a:ea typeface="+mn-ea"/>
                  </a:rPr>
                  <a:t> </a:t>
                </a:r>
                <a:r>
                  <a:rPr lang="en-US" dirty="0">
                    <a:ea typeface="+mn-ea"/>
                  </a:rPr>
                  <a:t>is a probability distribution </a:t>
                </a:r>
                <a:r>
                  <a:rPr lang="en-US" dirty="0" smtClean="0">
                    <a:ea typeface="+mn-ea"/>
                  </a:rPr>
                  <a:t>over pages</a:t>
                </a:r>
                <a:endParaRPr lang="en-US" dirty="0">
                  <a:ea typeface="+mn-ea"/>
                </a:endParaRP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rotWithShape="1">
                <a:blip r:embed="rId4"/>
                <a:stretch>
                  <a:fillRect t="-696"/>
                </a:stretch>
              </a:blipFill>
            </p:spPr>
            <p:txBody>
              <a:bodyPr/>
              <a:lstStyle/>
              <a:p>
                <a:r>
                  <a:rPr lang="en-US">
                    <a:noFill/>
                  </a:rPr>
                  <a:t> </a:t>
                </a:r>
              </a:p>
            </p:txBody>
          </p:sp>
        </mc:Fallback>
      </mc:AlternateContent>
      <p:graphicFrame>
        <p:nvGraphicFramePr>
          <p:cNvPr id="15" name="Object 14"/>
          <p:cNvGraphicFramePr>
            <a:graphicFrameLocks noChangeAspect="1"/>
          </p:cNvGraphicFramePr>
          <p:nvPr>
            <p:extLst>
              <p:ext uri="{D42A27DB-BD31-4B8C-83A1-F6EECF244321}">
                <p14:modId xmlns:p14="http://schemas.microsoft.com/office/powerpoint/2010/main" val="1879687158"/>
              </p:ext>
            </p:extLst>
          </p:nvPr>
        </p:nvGraphicFramePr>
        <p:xfrm>
          <a:off x="7067550" y="2743200"/>
          <a:ext cx="2000250" cy="985962"/>
        </p:xfrm>
        <a:graphic>
          <a:graphicData uri="http://schemas.openxmlformats.org/presentationml/2006/ole">
            <mc:AlternateContent xmlns:mc="http://schemas.openxmlformats.org/markup-compatibility/2006">
              <mc:Choice xmlns:v="urn:schemas-microsoft-com:vml" Requires="v">
                <p:oleObj spid="_x0000_s51305" name="Equation" r:id="rId5" imgW="876240" imgH="431640" progId="Equation.3">
                  <p:embed/>
                </p:oleObj>
              </mc:Choice>
              <mc:Fallback>
                <p:oleObj name="Equation" r:id="rId5" imgW="8762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550" y="2743200"/>
                        <a:ext cx="2000250" cy="985962"/>
                      </a:xfrm>
                      <a:prstGeom prst="rect">
                        <a:avLst/>
                      </a:prstGeom>
                      <a:noFill/>
                      <a:ln>
                        <a:noFill/>
                      </a:ln>
                    </p:spPr>
                  </p:pic>
                </p:oleObj>
              </mc:Fallback>
            </mc:AlternateContent>
          </a:graphicData>
        </a:graphic>
      </p:graphicFrame>
      <p:sp>
        <p:nvSpPr>
          <p:cNvPr id="17" name="Oval 16"/>
          <p:cNvSpPr/>
          <p:nvPr/>
        </p:nvSpPr>
        <p:spPr>
          <a:xfrm>
            <a:off x="7719096" y="2438225"/>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smtClean="0">
                <a:latin typeface="Arial" pitchFamily="34" charset="0"/>
                <a:cs typeface="Arial" pitchFamily="34" charset="0"/>
              </a:rPr>
              <a:t>j</a:t>
            </a:r>
            <a:endParaRPr lang="en-US" sz="2000" b="1" dirty="0">
              <a:latin typeface="Arial" pitchFamily="34" charset="0"/>
              <a:cs typeface="Arial" pitchFamily="34" charset="0"/>
            </a:endParaRPr>
          </a:p>
        </p:txBody>
      </p:sp>
      <p:cxnSp>
        <p:nvCxnSpPr>
          <p:cNvPr id="19" name="Straight Arrow Connector 18"/>
          <p:cNvCxnSpPr/>
          <p:nvPr/>
        </p:nvCxnSpPr>
        <p:spPr>
          <a:xfrm>
            <a:off x="7435721" y="1503845"/>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7973096" y="1503845"/>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a:endCxn id="17" idx="7"/>
          </p:cNvCxnSpPr>
          <p:nvPr/>
        </p:nvCxnSpPr>
        <p:spPr>
          <a:xfrm flipH="1">
            <a:off x="8077040" y="1493592"/>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2260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1</a:t>
            </a:r>
            <a:endParaRPr lang="en-US" sz="2000" b="1" baseline="-25000" dirty="0">
              <a:latin typeface="Arial" pitchFamily="34" charset="0"/>
              <a:cs typeface="Arial" pitchFamily="34" charset="0"/>
            </a:endParaRPr>
          </a:p>
        </p:txBody>
      </p:sp>
      <p:sp>
        <p:nvSpPr>
          <p:cNvPr id="24" name="Oval 23"/>
          <p:cNvSpPr/>
          <p:nvPr/>
        </p:nvSpPr>
        <p:spPr>
          <a:xfrm>
            <a:off x="79372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25" name="Oval 24"/>
          <p:cNvSpPr/>
          <p:nvPr/>
        </p:nvSpPr>
        <p:spPr>
          <a:xfrm>
            <a:off x="86484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3</a:t>
            </a:r>
            <a:endParaRPr lang="en-US" sz="2000" b="1" baseline="-25000" dirty="0">
              <a:latin typeface="Arial" pitchFamily="34" charset="0"/>
              <a:cs typeface="Arial" pitchFamily="34" charset="0"/>
            </a:endParaRPr>
          </a:p>
        </p:txBody>
      </p:sp>
    </p:spTree>
    <p:extLst>
      <p:ext uri="{BB962C8B-B14F-4D97-AF65-F5344CB8AC3E}">
        <p14:creationId xmlns:p14="http://schemas.microsoft.com/office/powerpoint/2010/main" val="2939013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The </a:t>
            </a:r>
            <a:r>
              <a:rPr lang="en-US" dirty="0" smtClean="0">
                <a:solidFill>
                  <a:schemeClr val="accent1">
                    <a:satMod val="150000"/>
                  </a:schemeClr>
                </a:solidFill>
              </a:rPr>
              <a:t>Stationary Distribution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457200" y="1295400"/>
                <a:ext cx="8534400" cy="5257801"/>
              </a:xfrm>
            </p:spPr>
            <p:txBody>
              <a:bodyPr rtlCol="0">
                <a:normAutofit/>
              </a:bodyPr>
              <a:lstStyle/>
              <a:p>
                <a:pPr>
                  <a:defRPr/>
                </a:pPr>
                <a:r>
                  <a:rPr lang="en-US" b="1" dirty="0" smtClean="0">
                    <a:solidFill>
                      <a:srgbClr val="D60093"/>
                    </a:solidFill>
                  </a:rPr>
                  <a:t>Where is the surfer at time </a:t>
                </a:r>
                <a:r>
                  <a:rPr lang="en-US" b="1" i="1" dirty="0" smtClean="0">
                    <a:solidFill>
                      <a:srgbClr val="D60093"/>
                    </a:solidFill>
                    <a:latin typeface="Times New Roman" pitchFamily="18" charset="0"/>
                    <a:cs typeface="Times New Roman" pitchFamily="18" charset="0"/>
                  </a:rPr>
                  <a:t>t+1</a:t>
                </a:r>
                <a:r>
                  <a:rPr lang="en-US" b="1" dirty="0" smtClean="0">
                    <a:solidFill>
                      <a:srgbClr val="D60093"/>
                    </a:solidFill>
                  </a:rPr>
                  <a:t>?</a:t>
                </a:r>
                <a:endParaRPr lang="en-US" b="1" dirty="0">
                  <a:solidFill>
                    <a:srgbClr val="D60093"/>
                  </a:solidFill>
                </a:endParaRPr>
              </a:p>
              <a:p>
                <a:pPr marL="731520" lvl="1" indent="-274320" fontAlgn="auto">
                  <a:spcAft>
                    <a:spcPts val="0"/>
                  </a:spcAft>
                  <a:defRPr/>
                </a:pPr>
                <a:r>
                  <a:rPr lang="en-US" dirty="0">
                    <a:ea typeface="+mn-ea"/>
                  </a:rPr>
                  <a:t>Follows a link uniformly at </a:t>
                </a:r>
                <a:r>
                  <a:rPr lang="en-US" dirty="0" smtClean="0">
                    <a:ea typeface="+mn-ea"/>
                  </a:rPr>
                  <a:t>random</a:t>
                </a:r>
              </a:p>
              <a:p>
                <a:pPr indent="-274320">
                  <a:buNone/>
                  <a:defRPr/>
                </a:pPr>
                <a:r>
                  <a:rPr lang="en-US" b="1" i="1" dirty="0" smtClean="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𝒑</m:t>
                    </m:r>
                    <m:d>
                      <m:dPr>
                        <m:ctrlPr>
                          <a:rPr lang="en-US" b="1" i="1" dirty="0" smtClean="0">
                            <a:latin typeface="Cambria Math"/>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smtClean="0">
                        <a:latin typeface="Cambria Math"/>
                        <a:cs typeface="Times New Roman" pitchFamily="18" charset="0"/>
                      </a:rPr>
                      <m:t>𝑴</m:t>
                    </m:r>
                    <m:r>
                      <a:rPr lang="en-US" b="1" i="1" dirty="0" smtClean="0">
                        <a:latin typeface="Cambria Math"/>
                        <a:cs typeface="Times New Roman" pitchFamily="18" charset="0"/>
                      </a:rPr>
                      <m:t>⋅</m:t>
                    </m:r>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endParaRPr lang="en-US" b="1" i="1" dirty="0" smtClean="0">
                  <a:latin typeface="Times New Roman" pitchFamily="18" charset="0"/>
                  <a:cs typeface="Times New Roman" pitchFamily="18" charset="0"/>
                </a:endParaRPr>
              </a:p>
              <a:p>
                <a:pPr marL="731520" lvl="1" indent="-274320" fontAlgn="auto">
                  <a:spcAft>
                    <a:spcPts val="0"/>
                  </a:spcAft>
                  <a:buNone/>
                  <a:defRPr/>
                </a:pPr>
                <a:endParaRPr lang="en-US" sz="500" i="1" dirty="0" smtClean="0">
                  <a:latin typeface="Times New Roman" pitchFamily="18" charset="0"/>
                  <a:cs typeface="Times New Roman" pitchFamily="18" charset="0"/>
                </a:endParaRPr>
              </a:p>
              <a:p>
                <a:pPr marL="438912" indent="-320040" fontAlgn="auto">
                  <a:spcBef>
                    <a:spcPts val="0"/>
                  </a:spcBef>
                  <a:spcAft>
                    <a:spcPts val="0"/>
                  </a:spcAft>
                  <a:buFont typeface="Wingdings 2"/>
                  <a:buChar char=""/>
                  <a:defRPr/>
                </a:pPr>
                <a:r>
                  <a:rPr lang="en-US" dirty="0" smtClean="0">
                    <a:ea typeface="+mn-ea"/>
                  </a:rPr>
                  <a:t>Suppose </a:t>
                </a:r>
                <a:r>
                  <a:rPr lang="en-US" dirty="0">
                    <a:ea typeface="+mn-ea"/>
                  </a:rPr>
                  <a:t>the random walk reaches a state </a:t>
                </a:r>
                <a14:m>
                  <m:oMath xmlns:m="http://schemas.openxmlformats.org/officeDocument/2006/math">
                    <m:r>
                      <a:rPr lang="en-US" b="1" i="1" dirty="0" smtClean="0">
                        <a:latin typeface="Cambria Math"/>
                      </a:rPr>
                      <m:t>	</m:t>
                    </m:r>
                    <m:r>
                      <a:rPr lang="en-US" b="1" i="1" dirty="0" smtClean="0">
                        <a:latin typeface="Cambria Math"/>
                        <a:cs typeface="Times New Roman" pitchFamily="18" charset="0"/>
                      </a:rPr>
                      <m:t>𝒑</m:t>
                    </m:r>
                    <m:d>
                      <m:dPr>
                        <m:ctrlPr>
                          <a:rPr lang="en-US" b="1" i="1" dirty="0" smtClean="0">
                            <a:latin typeface="Cambria Math"/>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a:latin typeface="Cambria Math"/>
                        <a:cs typeface="Times New Roman" pitchFamily="18" charset="0"/>
                      </a:rPr>
                      <m:t>𝑴</m:t>
                    </m:r>
                    <m:r>
                      <a:rPr lang="en-US" b="1" i="1" dirty="0" smtClean="0">
                        <a:latin typeface="Cambria Math"/>
                        <a:cs typeface="Times New Roman" pitchFamily="18" charset="0"/>
                      </a:rPr>
                      <m:t>⋅</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 = </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m:t>
                    </m:r>
                  </m:oMath>
                </a14:m>
                <a:endParaRPr lang="en-US" b="1" i="1" dirty="0">
                  <a:latin typeface="Times New Roman" pitchFamily="18" charset="0"/>
                  <a:cs typeface="Times New Roman" pitchFamily="18" charset="0"/>
                </a:endParaRPr>
              </a:p>
              <a:p>
                <a:pPr marL="457200" lvl="1" indent="0" fontAlgn="auto">
                  <a:spcAft>
                    <a:spcPts val="0"/>
                  </a:spcAft>
                  <a:buNone/>
                  <a:defRPr/>
                </a:pPr>
                <a:r>
                  <a:rPr lang="en-US" dirty="0" smtClean="0">
                    <a:ea typeface="+mn-ea"/>
                  </a:rPr>
                  <a:t>then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b="1" dirty="0"/>
                  <a:t> </a:t>
                </a:r>
                <a:r>
                  <a:rPr lang="en-US" dirty="0" smtClean="0"/>
                  <a:t>is </a:t>
                </a:r>
                <a:r>
                  <a:rPr lang="en-US" b="1" dirty="0" smtClean="0">
                    <a:solidFill>
                      <a:srgbClr val="0000FF"/>
                    </a:solidFill>
                    <a:ea typeface="+mn-ea"/>
                  </a:rPr>
                  <a:t>stationary </a:t>
                </a:r>
                <a:r>
                  <a:rPr lang="en-US" b="1" dirty="0">
                    <a:solidFill>
                      <a:srgbClr val="0000FF"/>
                    </a:solidFill>
                    <a:ea typeface="+mn-ea"/>
                  </a:rPr>
                  <a:t>distribution </a:t>
                </a:r>
                <a:r>
                  <a:rPr lang="en-US" dirty="0" smtClean="0">
                    <a:ea typeface="+mn-ea"/>
                  </a:rPr>
                  <a:t>of a random </a:t>
                </a:r>
                <a:r>
                  <a:rPr lang="en-US" dirty="0">
                    <a:ea typeface="+mn-ea"/>
                  </a:rPr>
                  <a:t>walk</a:t>
                </a:r>
              </a:p>
              <a:p>
                <a:pPr marL="438912" indent="-320040" fontAlgn="auto">
                  <a:spcBef>
                    <a:spcPts val="0"/>
                  </a:spcBef>
                  <a:spcAft>
                    <a:spcPts val="0"/>
                  </a:spcAft>
                  <a:buFont typeface="Wingdings 2"/>
                  <a:buChar char=""/>
                  <a:defRPr/>
                </a:pPr>
                <a:r>
                  <a:rPr lang="en-US" b="1" dirty="0">
                    <a:solidFill>
                      <a:srgbClr val="0000FF"/>
                    </a:solidFill>
                    <a:ea typeface="+mn-ea"/>
                  </a:rPr>
                  <a:t>Our </a:t>
                </a:r>
                <a:r>
                  <a:rPr lang="en-US" b="1" dirty="0" smtClean="0">
                    <a:solidFill>
                      <a:srgbClr val="0000FF"/>
                    </a:solidFill>
                    <a:ea typeface="+mn-ea"/>
                  </a:rPr>
                  <a:t>original rank </a:t>
                </a:r>
                <a:r>
                  <a:rPr lang="en-US" b="1" dirty="0">
                    <a:solidFill>
                      <a:srgbClr val="0000FF"/>
                    </a:solidFill>
                    <a:ea typeface="+mn-ea"/>
                  </a:rPr>
                  <a:t>vector</a:t>
                </a:r>
                <a:r>
                  <a:rPr lang="en-US" dirty="0">
                    <a:ea typeface="+mn-ea"/>
                  </a:rPr>
                  <a:t> </a:t>
                </a:r>
                <a14:m>
                  <m:oMath xmlns:m="http://schemas.openxmlformats.org/officeDocument/2006/math">
                    <m:r>
                      <a:rPr lang="en-US" b="1" i="1" dirty="0" smtClean="0">
                        <a:latin typeface="Cambria Math"/>
                        <a:cs typeface="Times New Roman" pitchFamily="18" charset="0"/>
                      </a:rPr>
                      <m:t>𝒓</m:t>
                    </m:r>
                  </m:oMath>
                </a14:m>
                <a:r>
                  <a:rPr lang="en-US" dirty="0">
                    <a:ea typeface="+mn-ea"/>
                  </a:rPr>
                  <a:t> </a:t>
                </a:r>
                <a:r>
                  <a:rPr lang="en-US" dirty="0" smtClean="0">
                    <a:ea typeface="+mn-ea"/>
                  </a:rPr>
                  <a:t>satisfies  </a:t>
                </a:r>
                <a14:m>
                  <m:oMath xmlns:m="http://schemas.openxmlformats.org/officeDocument/2006/math">
                    <m:r>
                      <a:rPr lang="en-US" b="1" i="1" dirty="0" smtClean="0">
                        <a:latin typeface="Cambria Math"/>
                        <a:cs typeface="Times New Roman" pitchFamily="18" charset="0"/>
                      </a:rPr>
                      <m:t>𝒓</m:t>
                    </m:r>
                    <m:r>
                      <a:rPr lang="en-US" b="1" i="1" dirty="0" smtClean="0">
                        <a:latin typeface="Cambria Math"/>
                        <a:cs typeface="Times New Roman" pitchFamily="18" charset="0"/>
                      </a:rPr>
                      <m:t> </m:t>
                    </m:r>
                    <m:r>
                      <a:rPr lang="en-US" i="1" dirty="0" smtClean="0">
                        <a:latin typeface="Cambria Math"/>
                        <a:cs typeface="Times New Roman" pitchFamily="18" charset="0"/>
                      </a:rPr>
                      <m:t>= </m:t>
                    </m:r>
                    <m:r>
                      <a:rPr lang="en-US" b="1" i="1" dirty="0" err="1" smtClean="0">
                        <a:latin typeface="Cambria Math"/>
                        <a:cs typeface="Times New Roman" pitchFamily="18" charset="0"/>
                      </a:rPr>
                      <m:t>𝑴</m:t>
                    </m:r>
                    <m:r>
                      <a:rPr lang="en-US" b="1" i="1" dirty="0" smtClean="0">
                        <a:latin typeface="Cambria Math"/>
                        <a:cs typeface="Times New Roman" pitchFamily="18" charset="0"/>
                      </a:rPr>
                      <m:t>⋅</m:t>
                    </m:r>
                    <m:r>
                      <a:rPr lang="en-US" b="1" i="1" dirty="0" err="1" smtClean="0">
                        <a:latin typeface="Cambria Math"/>
                        <a:cs typeface="Times New Roman" pitchFamily="18" charset="0"/>
                      </a:rPr>
                      <m:t>𝒓</m:t>
                    </m:r>
                  </m:oMath>
                </a14:m>
                <a:endParaRPr lang="en-US" b="1" i="1" dirty="0">
                  <a:latin typeface="Times New Roman" pitchFamily="18" charset="0"/>
                  <a:cs typeface="Times New Roman" pitchFamily="18" charset="0"/>
                </a:endParaRPr>
              </a:p>
              <a:p>
                <a:pPr marL="731520" lvl="1" indent="-274320" fontAlgn="auto">
                  <a:spcAft>
                    <a:spcPts val="0"/>
                  </a:spcAft>
                  <a:defRPr/>
                </a:pPr>
                <a:r>
                  <a:rPr lang="en-US" b="1" dirty="0" smtClean="0">
                    <a:solidFill>
                      <a:srgbClr val="D60093"/>
                    </a:solidFill>
                    <a:ea typeface="+mn-ea"/>
                  </a:rPr>
                  <a:t>So, </a:t>
                </a:r>
                <a14:m>
                  <m:oMath xmlns:m="http://schemas.openxmlformats.org/officeDocument/2006/math">
                    <m:r>
                      <a:rPr lang="en-US" b="1" i="1" dirty="0" smtClean="0">
                        <a:solidFill>
                          <a:srgbClr val="D60093"/>
                        </a:solidFill>
                        <a:latin typeface="Cambria Math"/>
                        <a:ea typeface="+mn-ea"/>
                      </a:rPr>
                      <m:t>𝒓</m:t>
                    </m:r>
                  </m:oMath>
                </a14:m>
                <a:r>
                  <a:rPr lang="en-US" b="1" dirty="0" smtClean="0">
                    <a:solidFill>
                      <a:srgbClr val="D60093"/>
                    </a:solidFill>
                    <a:ea typeface="+mn-ea"/>
                  </a:rPr>
                  <a:t> </a:t>
                </a:r>
                <a:r>
                  <a:rPr lang="en-US" b="1" dirty="0">
                    <a:solidFill>
                      <a:srgbClr val="D60093"/>
                    </a:solidFill>
                    <a:ea typeface="+mn-ea"/>
                  </a:rPr>
                  <a:t>is a stationary distribution for </a:t>
                </a:r>
                <a:r>
                  <a:rPr lang="en-US" b="1" dirty="0" smtClean="0">
                    <a:solidFill>
                      <a:srgbClr val="D60093"/>
                    </a:solidFill>
                    <a:ea typeface="+mn-ea"/>
                  </a:rPr>
                  <a:t/>
                </a:r>
                <a:br>
                  <a:rPr lang="en-US" b="1" dirty="0" smtClean="0">
                    <a:solidFill>
                      <a:srgbClr val="D60093"/>
                    </a:solidFill>
                    <a:ea typeface="+mn-ea"/>
                  </a:rPr>
                </a:br>
                <a:r>
                  <a:rPr lang="en-US" b="1" dirty="0" smtClean="0">
                    <a:solidFill>
                      <a:srgbClr val="D60093"/>
                    </a:solidFill>
                    <a:ea typeface="+mn-ea"/>
                  </a:rPr>
                  <a:t>the </a:t>
                </a:r>
                <a:r>
                  <a:rPr lang="en-US" b="1" dirty="0">
                    <a:solidFill>
                      <a:srgbClr val="D60093"/>
                    </a:solidFill>
                    <a:ea typeface="+mn-ea"/>
                  </a:rPr>
                  <a:t>random </a:t>
                </a:r>
                <a:r>
                  <a:rPr lang="en-US" b="1" dirty="0" smtClean="0">
                    <a:solidFill>
                      <a:srgbClr val="D60093"/>
                    </a:solidFill>
                    <a:ea typeface="+mn-ea"/>
                  </a:rPr>
                  <a:t>walk</a:t>
                </a:r>
                <a:endParaRPr lang="en-US" b="1" dirty="0">
                  <a:solidFill>
                    <a:srgbClr val="D60093"/>
                  </a:solidFill>
                  <a:ea typeface="+mn-ea"/>
                </a:endParaRPr>
              </a:p>
              <a:p>
                <a:pPr marL="438912" indent="-320040" fontAlgn="auto">
                  <a:spcBef>
                    <a:spcPts val="0"/>
                  </a:spcBef>
                  <a:spcAft>
                    <a:spcPts val="0"/>
                  </a:spcAft>
                  <a:buFont typeface="Wingdings" pitchFamily="2" charset="2"/>
                  <a:buNone/>
                  <a:defRPr/>
                </a:pPr>
                <a:endParaRPr lang="en-US" dirty="0">
                  <a:ea typeface="+mn-ea"/>
                </a:endParaRPr>
              </a:p>
              <a:p>
                <a:pPr marL="438912" indent="-320040" fontAlgn="auto">
                  <a:spcBef>
                    <a:spcPts val="0"/>
                  </a:spcBef>
                  <a:spcAft>
                    <a:spcPts val="0"/>
                  </a:spcAft>
                  <a:buFont typeface="Wingdings" pitchFamily="2" charset="2"/>
                  <a:buNone/>
                  <a:defRPr/>
                </a:pPr>
                <a:endParaRPr lang="en-US" dirty="0">
                  <a:ea typeface="+mn-ea"/>
                </a:endParaRPr>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4"/>
                <a:stretch>
                  <a:fillRect t="-928"/>
                </a:stretch>
              </a:blipFill>
            </p:spPr>
            <p:txBody>
              <a:bodyPr/>
              <a:lstStyle/>
              <a:p>
                <a:r>
                  <a:rPr lang="en-US">
                    <a:noFill/>
                  </a:rPr>
                  <a:t> </a:t>
                </a:r>
              </a:p>
            </p:txBody>
          </p:sp>
        </mc:Fallback>
      </mc:AlternateContent>
      <p:graphicFrame>
        <p:nvGraphicFramePr>
          <p:cNvPr id="26" name="Object 25"/>
          <p:cNvGraphicFramePr>
            <a:graphicFrameLocks noChangeAspect="1"/>
          </p:cNvGraphicFramePr>
          <p:nvPr>
            <p:extLst>
              <p:ext uri="{D42A27DB-BD31-4B8C-83A1-F6EECF244321}">
                <p14:modId xmlns:p14="http://schemas.microsoft.com/office/powerpoint/2010/main" val="3961489597"/>
              </p:ext>
            </p:extLst>
          </p:nvPr>
        </p:nvGraphicFramePr>
        <p:xfrm>
          <a:off x="6809710" y="2584450"/>
          <a:ext cx="2344738" cy="463550"/>
        </p:xfrm>
        <a:graphic>
          <a:graphicData uri="http://schemas.openxmlformats.org/presentationml/2006/ole">
            <mc:AlternateContent xmlns:mc="http://schemas.openxmlformats.org/markup-compatibility/2006">
              <mc:Choice xmlns:v="urn:schemas-microsoft-com:vml" Requires="v">
                <p:oleObj spid="_x0000_s57427" name="Equation" r:id="rId5" imgW="1104840" imgH="203040" progId="Equation.3">
                  <p:embed/>
                </p:oleObj>
              </mc:Choice>
              <mc:Fallback>
                <p:oleObj name="Equation" r:id="rId5" imgW="1104840" imgH="203040" progId="Equation.3">
                  <p:embed/>
                  <p:pic>
                    <p:nvPicPr>
                      <p:cNvPr id="0" name=""/>
                      <p:cNvPicPr>
                        <a:picLocks noChangeAspect="1" noChangeArrowheads="1"/>
                      </p:cNvPicPr>
                      <p:nvPr/>
                    </p:nvPicPr>
                    <p:blipFill>
                      <a:blip r:embed="rId6"/>
                      <a:srcRect/>
                      <a:stretch>
                        <a:fillRect/>
                      </a:stretch>
                    </p:blipFill>
                    <p:spPr bwMode="auto">
                      <a:xfrm>
                        <a:off x="6809710" y="2584450"/>
                        <a:ext cx="2344738" cy="463550"/>
                      </a:xfrm>
                      <a:prstGeom prst="rect">
                        <a:avLst/>
                      </a:prstGeom>
                      <a:noFill/>
                      <a:ln>
                        <a:noFill/>
                      </a:ln>
                    </p:spPr>
                  </p:pic>
                </p:oleObj>
              </mc:Fallback>
            </mc:AlternateContent>
          </a:graphicData>
        </a:graphic>
      </p:graphicFrame>
      <p:sp>
        <p:nvSpPr>
          <p:cNvPr id="27" name="Oval 26"/>
          <p:cNvSpPr/>
          <p:nvPr/>
        </p:nvSpPr>
        <p:spPr>
          <a:xfrm>
            <a:off x="7772400" y="2173909"/>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smtClean="0">
                <a:latin typeface="Arial" pitchFamily="34" charset="0"/>
                <a:cs typeface="Arial" pitchFamily="34" charset="0"/>
              </a:rPr>
              <a:t>j</a:t>
            </a:r>
            <a:endParaRPr lang="en-US" sz="2000" b="1" dirty="0">
              <a:latin typeface="Arial" pitchFamily="34" charset="0"/>
              <a:cs typeface="Arial" pitchFamily="34" charset="0"/>
            </a:endParaRPr>
          </a:p>
        </p:txBody>
      </p:sp>
      <p:cxnSp>
        <p:nvCxnSpPr>
          <p:cNvPr id="28" name="Straight Arrow Connector 27"/>
          <p:cNvCxnSpPr>
            <a:endCxn id="27" idx="1"/>
          </p:cNvCxnSpPr>
          <p:nvPr/>
        </p:nvCxnSpPr>
        <p:spPr>
          <a:xfrm>
            <a:off x="7489025" y="1391754"/>
            <a:ext cx="344789"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7" idx="0"/>
          </p:cNvCxnSpPr>
          <p:nvPr/>
        </p:nvCxnSpPr>
        <p:spPr>
          <a:xfrm flipH="1">
            <a:off x="7982079" y="1391754"/>
            <a:ext cx="209679" cy="78215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7"/>
          </p:cNvCxnSpPr>
          <p:nvPr/>
        </p:nvCxnSpPr>
        <p:spPr>
          <a:xfrm flipH="1">
            <a:off x="8130344" y="1391754"/>
            <a:ext cx="727777"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1" name="Oval 30"/>
          <p:cNvSpPr/>
          <p:nvPr/>
        </p:nvSpPr>
        <p:spPr>
          <a:xfrm>
            <a:off x="72260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1</a:t>
            </a:r>
            <a:endParaRPr lang="en-US" sz="2000" b="1" baseline="-25000" dirty="0">
              <a:latin typeface="Arial" pitchFamily="34" charset="0"/>
              <a:cs typeface="Arial" pitchFamily="34" charset="0"/>
            </a:endParaRPr>
          </a:p>
        </p:txBody>
      </p:sp>
      <p:sp>
        <p:nvSpPr>
          <p:cNvPr id="32" name="Oval 31"/>
          <p:cNvSpPr/>
          <p:nvPr/>
        </p:nvSpPr>
        <p:spPr>
          <a:xfrm>
            <a:off x="79372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33" name="Oval 32"/>
          <p:cNvSpPr/>
          <p:nvPr/>
        </p:nvSpPr>
        <p:spPr>
          <a:xfrm>
            <a:off x="86484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3</a:t>
            </a:r>
            <a:endParaRPr lang="en-US" sz="2000" b="1" baseline="-25000" dirty="0">
              <a:latin typeface="Arial" pitchFamily="34" charset="0"/>
              <a:cs typeface="Arial" pitchFamily="34" charset="0"/>
            </a:endParaRPr>
          </a:p>
        </p:txBody>
      </p:sp>
    </p:spTree>
    <p:extLst>
      <p:ext uri="{BB962C8B-B14F-4D97-AF65-F5344CB8AC3E}">
        <p14:creationId xmlns:p14="http://schemas.microsoft.com/office/powerpoint/2010/main" val="30426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 Media Networks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970" y="1219200"/>
            <a:ext cx="6410060" cy="480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005603" y="6019800"/>
            <a:ext cx="5132798" cy="677108"/>
          </a:xfrm>
          <a:prstGeom prst="rect">
            <a:avLst/>
          </a:prstGeom>
          <a:noFill/>
        </p:spPr>
        <p:txBody>
          <a:bodyPr wrap="none" rtlCol="0">
            <a:spAutoFit/>
          </a:bodyPr>
          <a:lstStyle/>
          <a:p>
            <a:pPr algn="ctr"/>
            <a:r>
              <a:rPr lang="en-US" sz="2000" b="1" dirty="0" smtClean="0"/>
              <a:t>Connections between political blogs</a:t>
            </a:r>
          </a:p>
          <a:p>
            <a:pPr algn="ctr"/>
            <a:r>
              <a:rPr lang="en-US" b="1" dirty="0" smtClean="0">
                <a:solidFill>
                  <a:srgbClr val="7F7F7F"/>
                </a:solidFill>
              </a:rPr>
              <a:t>Polarization of the network [</a:t>
            </a:r>
            <a:r>
              <a:rPr lang="en-US" b="1" dirty="0" err="1" smtClean="0">
                <a:solidFill>
                  <a:srgbClr val="7F7F7F"/>
                </a:solidFill>
              </a:rPr>
              <a:t>Adamic</a:t>
            </a:r>
            <a:r>
              <a:rPr lang="en-US" b="1" dirty="0" smtClean="0">
                <a:solidFill>
                  <a:srgbClr val="7F7F7F"/>
                </a:solidFill>
              </a:rPr>
              <a:t>-Glance, 2005]</a:t>
            </a:r>
          </a:p>
        </p:txBody>
      </p:sp>
    </p:spTree>
    <p:extLst>
      <p:ext uri="{BB962C8B-B14F-4D97-AF65-F5344CB8AC3E}">
        <p14:creationId xmlns:p14="http://schemas.microsoft.com/office/powerpoint/2010/main" val="29854742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smtClean="0"/>
              <a:t>Existence and Uniqueness</a:t>
            </a:r>
            <a:endParaRPr lang="en-US" dirty="0"/>
          </a:p>
        </p:txBody>
      </p:sp>
      <p:sp>
        <p:nvSpPr>
          <p:cNvPr id="61442" name="Rectangle 3"/>
          <p:cNvSpPr>
            <a:spLocks noGrp="1" noChangeArrowheads="1"/>
          </p:cNvSpPr>
          <p:nvPr>
            <p:ph idx="1"/>
          </p:nvPr>
        </p:nvSpPr>
        <p:spPr>
          <a:xfrm>
            <a:off x="457200" y="1295401"/>
            <a:ext cx="8229600" cy="1295400"/>
          </a:xfrm>
        </p:spPr>
        <p:txBody>
          <a:bodyPr/>
          <a:lstStyle/>
          <a:p>
            <a:r>
              <a:rPr lang="en-US" b="1" dirty="0" smtClean="0">
                <a:solidFill>
                  <a:srgbClr val="0000FF"/>
                </a:solidFill>
              </a:rPr>
              <a:t>A central result from the theory of random walks (a.k.a. Markov processes):</a:t>
            </a:r>
          </a:p>
          <a:p>
            <a:endParaRPr lang="en-US" dirty="0" smtClean="0"/>
          </a:p>
        </p:txBody>
      </p:sp>
      <p:sp>
        <p:nvSpPr>
          <p:cNvPr id="10" name="Rounded Rectangle 9"/>
          <p:cNvSpPr/>
          <p:nvPr/>
        </p:nvSpPr>
        <p:spPr>
          <a:xfrm>
            <a:off x="533400" y="2743200"/>
            <a:ext cx="8229600" cy="3048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Calibri" pitchFamily="34" charset="0"/>
              </a:rPr>
              <a:t>For graphs that satisfy </a:t>
            </a:r>
            <a:r>
              <a:rPr lang="en-US" sz="3200" b="1" dirty="0">
                <a:latin typeface="Calibri" pitchFamily="34" charset="0"/>
              </a:rPr>
              <a:t>certain conditions</a:t>
            </a:r>
            <a:r>
              <a:rPr lang="en-US" sz="3200" dirty="0">
                <a:latin typeface="Calibri" pitchFamily="34" charset="0"/>
              </a:rPr>
              <a:t>, </a:t>
            </a:r>
            <a:r>
              <a:rPr lang="en-US" sz="3200" dirty="0" smtClean="0">
                <a:latin typeface="Calibri" pitchFamily="34" charset="0"/>
              </a:rPr>
              <a:t/>
            </a:r>
            <a:br>
              <a:rPr lang="en-US" sz="3200" dirty="0" smtClean="0">
                <a:latin typeface="Calibri" pitchFamily="34" charset="0"/>
              </a:rPr>
            </a:br>
            <a:r>
              <a:rPr lang="en-US" sz="3200" dirty="0" smtClean="0">
                <a:latin typeface="Calibri" pitchFamily="34" charset="0"/>
              </a:rPr>
              <a:t>the </a:t>
            </a:r>
            <a:r>
              <a:rPr lang="en-US" sz="3200" b="1" dirty="0">
                <a:latin typeface="Calibri" pitchFamily="34" charset="0"/>
              </a:rPr>
              <a:t>stationary distribution is unique</a:t>
            </a:r>
            <a:r>
              <a:rPr lang="en-US" sz="3200" dirty="0">
                <a:latin typeface="Calibri" pitchFamily="34" charset="0"/>
              </a:rPr>
              <a:t> and eventually will be reached no matter what the initial probability distribution at time </a:t>
            </a:r>
            <a:r>
              <a:rPr lang="en-US" sz="3200" b="1" dirty="0">
                <a:latin typeface="Calibri" pitchFamily="34" charset="0"/>
              </a:rPr>
              <a:t>t = </a:t>
            </a:r>
            <a:r>
              <a:rPr lang="en-US" sz="3200" b="1" dirty="0" smtClean="0">
                <a:latin typeface="Calibri" pitchFamily="34" charset="0"/>
              </a:rPr>
              <a:t>0</a:t>
            </a:r>
            <a:endParaRPr lang="en-US" sz="3200" b="1" dirty="0">
              <a:latin typeface="Calibri" pitchFamily="34" charset="0"/>
            </a:endParaRPr>
          </a:p>
        </p:txBody>
      </p:sp>
    </p:spTree>
    <p:extLst>
      <p:ext uri="{BB962C8B-B14F-4D97-AF65-F5344CB8AC3E}">
        <p14:creationId xmlns:p14="http://schemas.microsoft.com/office/powerpoint/2010/main" val="37120481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smtClean="0"/>
              <a:t>PageRank</a:t>
            </a:r>
            <a:r>
              <a:rPr lang="en-US" sz="4800" dirty="0"/>
              <a:t>: </a:t>
            </a:r>
            <a:r>
              <a:rPr lang="en-US" sz="4800" dirty="0" smtClean="0"/>
              <a:t/>
            </a:r>
            <a:br>
              <a:rPr lang="en-US" sz="4800" dirty="0" smtClean="0"/>
            </a:br>
            <a:r>
              <a:rPr lang="en-US" sz="4800" dirty="0" smtClean="0"/>
              <a:t>The Google Formulation</a:t>
            </a:r>
            <a:endParaRPr lang="en-US" sz="4800" dirty="0"/>
          </a:p>
        </p:txBody>
      </p:sp>
    </p:spTree>
    <p:extLst>
      <p:ext uri="{BB962C8B-B14F-4D97-AF65-F5344CB8AC3E}">
        <p14:creationId xmlns:p14="http://schemas.microsoft.com/office/powerpoint/2010/main" val="351677648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 Three Questions</a:t>
            </a:r>
            <a:endParaRPr lang="en-US" dirty="0"/>
          </a:p>
        </p:txBody>
      </p:sp>
      <p:sp>
        <p:nvSpPr>
          <p:cNvPr id="3" name="Content Placeholder 2"/>
          <p:cNvSpPr>
            <a:spLocks noGrp="1"/>
          </p:cNvSpPr>
          <p:nvPr>
            <p:ph idx="1"/>
          </p:nvPr>
        </p:nvSpPr>
        <p:spPr/>
        <p:txBody>
          <a:bodyPr/>
          <a:lstStyle/>
          <a:p>
            <a:endParaRPr lang="en-US" b="1" dirty="0" smtClean="0"/>
          </a:p>
          <a:p>
            <a:endParaRPr lang="en-US" b="1" dirty="0"/>
          </a:p>
          <a:p>
            <a:endParaRPr lang="en-US" b="1" dirty="0" smtClean="0"/>
          </a:p>
          <a:p>
            <a:endParaRPr lang="en-US" b="1" dirty="0" smtClean="0"/>
          </a:p>
          <a:p>
            <a:r>
              <a:rPr lang="en-US" sz="3600" b="1" dirty="0" smtClean="0">
                <a:solidFill>
                  <a:srgbClr val="D60093"/>
                </a:solidFill>
              </a:rPr>
              <a:t>Does this converge?</a:t>
            </a:r>
          </a:p>
          <a:p>
            <a:pPr lvl="8"/>
            <a:endParaRPr lang="en-US" sz="2000" b="1" dirty="0">
              <a:solidFill>
                <a:srgbClr val="D60093"/>
              </a:solidFill>
            </a:endParaRPr>
          </a:p>
          <a:p>
            <a:r>
              <a:rPr lang="en-US" sz="3600" b="1" dirty="0" smtClean="0">
                <a:solidFill>
                  <a:srgbClr val="D60093"/>
                </a:solidFill>
              </a:rPr>
              <a:t>Does it converge to what we want?</a:t>
            </a:r>
          </a:p>
          <a:p>
            <a:pPr lvl="8"/>
            <a:endParaRPr lang="en-US" sz="2000" b="1" dirty="0">
              <a:solidFill>
                <a:srgbClr val="D60093"/>
              </a:solidFill>
            </a:endParaRPr>
          </a:p>
          <a:p>
            <a:r>
              <a:rPr lang="en-US" sz="3600" b="1" dirty="0" smtClean="0">
                <a:solidFill>
                  <a:srgbClr val="D60093"/>
                </a:solidFill>
              </a:rPr>
              <a:t>Are results reasonable?</a:t>
            </a:r>
            <a:endParaRPr lang="en-US" sz="3600" b="1" dirty="0">
              <a:solidFill>
                <a:srgbClr val="D60093"/>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822117703"/>
              </p:ext>
            </p:extLst>
          </p:nvPr>
        </p:nvGraphicFramePr>
        <p:xfrm>
          <a:off x="762000" y="1371600"/>
          <a:ext cx="3314700" cy="1752600"/>
        </p:xfrm>
        <a:graphic>
          <a:graphicData uri="http://schemas.openxmlformats.org/presentationml/2006/ole">
            <mc:AlternateContent xmlns:mc="http://schemas.openxmlformats.org/markup-compatibility/2006">
              <mc:Choice xmlns:v="urn:schemas-microsoft-com:vml" Requires="v">
                <p:oleObj spid="_x0000_s58532"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33147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97845827"/>
              </p:ext>
            </p:extLst>
          </p:nvPr>
        </p:nvGraphicFramePr>
        <p:xfrm>
          <a:off x="6096000" y="1905000"/>
          <a:ext cx="2337749" cy="844550"/>
        </p:xfrm>
        <a:graphic>
          <a:graphicData uri="http://schemas.openxmlformats.org/presentationml/2006/ole">
            <mc:AlternateContent xmlns:mc="http://schemas.openxmlformats.org/markup-compatibility/2006">
              <mc:Choice xmlns:v="urn:schemas-microsoft-com:vml" Requires="v">
                <p:oleObj spid="_x0000_s58533" name="Equation" r:id="rId5" imgW="457200" imgH="164880" progId="Equation.3">
                  <p:embed/>
                </p:oleObj>
              </mc:Choice>
              <mc:Fallback>
                <p:oleObj name="Equation" r:id="rId5" imgW="457200" imgH="164880" progId="Equation.3">
                  <p:embed/>
                  <p:pic>
                    <p:nvPicPr>
                      <p:cNvPr id="0" name=""/>
                      <p:cNvPicPr>
                        <a:picLocks noChangeAspect="1" noChangeArrowheads="1"/>
                      </p:cNvPicPr>
                      <p:nvPr/>
                    </p:nvPicPr>
                    <p:blipFill>
                      <a:blip r:embed="rId6"/>
                      <a:srcRect/>
                      <a:stretch>
                        <a:fillRect/>
                      </a:stretch>
                    </p:blipFill>
                    <p:spPr bwMode="auto">
                      <a:xfrm>
                        <a:off x="6096000" y="1905000"/>
                        <a:ext cx="2337749" cy="844550"/>
                      </a:xfrm>
                      <a:prstGeom prst="rect">
                        <a:avLst/>
                      </a:prstGeom>
                      <a:noFill/>
                      <a:ln>
                        <a:noFill/>
                      </a:ln>
                    </p:spPr>
                  </p:pic>
                </p:oleObj>
              </mc:Fallback>
            </mc:AlternateContent>
          </a:graphicData>
        </a:graphic>
      </p:graphicFrame>
      <p:sp>
        <p:nvSpPr>
          <p:cNvPr id="9" name="TextBox 8"/>
          <p:cNvSpPr txBox="1"/>
          <p:nvPr/>
        </p:nvSpPr>
        <p:spPr>
          <a:xfrm>
            <a:off x="4285692" y="2057400"/>
            <a:ext cx="1582484" cy="646331"/>
          </a:xfrm>
          <a:prstGeom prst="rect">
            <a:avLst/>
          </a:prstGeom>
          <a:noFill/>
        </p:spPr>
        <p:txBody>
          <a:bodyPr wrap="none" rtlCol="0">
            <a:spAutoFit/>
          </a:bodyPr>
          <a:lstStyle/>
          <a:p>
            <a:pPr algn="ctr"/>
            <a:r>
              <a:rPr lang="en-US" b="1" dirty="0">
                <a:solidFill>
                  <a:srgbClr val="008000"/>
                </a:solidFill>
                <a:latin typeface="Arial" pitchFamily="34" charset="0"/>
                <a:cs typeface="Arial" pitchFamily="34" charset="0"/>
              </a:rPr>
              <a:t>o</a:t>
            </a:r>
            <a:r>
              <a:rPr lang="en-US" b="1" dirty="0" smtClean="0">
                <a:solidFill>
                  <a:srgbClr val="008000"/>
                </a:solidFill>
                <a:latin typeface="Arial" pitchFamily="34" charset="0"/>
                <a:cs typeface="Arial" pitchFamily="34" charset="0"/>
              </a:rPr>
              <a:t>r</a:t>
            </a:r>
          </a:p>
          <a:p>
            <a:pPr algn="ctr"/>
            <a:r>
              <a:rPr lang="en-US" b="1" dirty="0" smtClean="0">
                <a:solidFill>
                  <a:srgbClr val="008000"/>
                </a:solidFill>
                <a:latin typeface="Arial" pitchFamily="34" charset="0"/>
                <a:cs typeface="Arial" pitchFamily="34" charset="0"/>
              </a:rPr>
              <a:t> equivalently</a:t>
            </a:r>
          </a:p>
        </p:txBody>
      </p:sp>
    </p:spTree>
    <p:extLst>
      <p:ext uri="{BB962C8B-B14F-4D97-AF65-F5344CB8AC3E}">
        <p14:creationId xmlns:p14="http://schemas.microsoft.com/office/powerpoint/2010/main" val="549130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a:t>
            </a:r>
            <a:r>
              <a:rPr lang="en-US" dirty="0" smtClean="0"/>
              <a:t>this converge?</a:t>
            </a:r>
            <a:endParaRPr lang="en-US" dirty="0"/>
          </a:p>
        </p:txBody>
      </p:sp>
      <p:sp>
        <p:nvSpPr>
          <p:cNvPr id="3" name="Content Placeholder 2"/>
          <p:cNvSpPr>
            <a:spLocks noGrp="1"/>
          </p:cNvSpPr>
          <p:nvPr>
            <p:ph idx="1"/>
          </p:nvPr>
        </p:nvSpPr>
        <p:spPr/>
        <p:txBody>
          <a:bodyPr/>
          <a:lstStyle/>
          <a:p>
            <a:endParaRPr lang="en-US" b="1" dirty="0" smtClean="0">
              <a:solidFill>
                <a:schemeClr val="accent3"/>
              </a:solidFill>
            </a:endParaRPr>
          </a:p>
          <a:p>
            <a:endParaRPr lang="en-US" b="1" dirty="0">
              <a:solidFill>
                <a:schemeClr val="accent3"/>
              </a:solidFill>
            </a:endParaRPr>
          </a:p>
          <a:p>
            <a:endParaRPr lang="en-US" b="1" dirty="0" smtClean="0">
              <a:solidFill>
                <a:schemeClr val="accent3"/>
              </a:solidFill>
            </a:endParaRPr>
          </a:p>
          <a:p>
            <a:endParaRPr lang="en-US" b="1" dirty="0">
              <a:solidFill>
                <a:schemeClr val="accent3"/>
              </a:solidFill>
            </a:endParaRPr>
          </a:p>
          <a:p>
            <a:r>
              <a:rPr lang="en-US" b="1" dirty="0" smtClean="0">
                <a:solidFill>
                  <a:srgbClr val="D60093"/>
                </a:solidFill>
              </a:rPr>
              <a:t>Example</a:t>
            </a:r>
            <a:r>
              <a:rPr lang="en-US" b="1" dirty="0">
                <a:solidFill>
                  <a:srgbClr val="D60093"/>
                </a:solidFill>
              </a:rPr>
              <a:t>:</a:t>
            </a:r>
          </a:p>
          <a:p>
            <a:pPr>
              <a:buNone/>
            </a:pPr>
            <a:r>
              <a:rPr lang="en-US" dirty="0" smtClean="0"/>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1	0	1	0	</a:t>
            </a: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b</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0	1</a:t>
            </a:r>
            <a:endParaRPr lang="en-US" dirty="0"/>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smtClean="0">
                <a:latin typeface="Arial" pitchFamily="34" charset="0"/>
                <a:cs typeface="Arial" pitchFamily="34" charset="0"/>
              </a:rPr>
              <a:t>=</a:t>
            </a:r>
          </a:p>
        </p:txBody>
      </p:sp>
      <p:cxnSp>
        <p:nvCxnSpPr>
          <p:cNvPr id="9" name="Straight Arrow Connector 8"/>
          <p:cNvCxnSpPr/>
          <p:nvPr/>
        </p:nvCxnSpPr>
        <p:spPr>
          <a:xfrm>
            <a:off x="3432387" y="24500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584787" y="26786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b</a:t>
            </a:r>
            <a:endParaRPr lang="en-US" sz="3200" b="1" dirty="0">
              <a:solidFill>
                <a:schemeClr val="bg1"/>
              </a:solidFill>
              <a:latin typeface="Arial" pitchFamily="34" charset="0"/>
              <a:cs typeface="Arial" pitchFamily="34" charset="0"/>
            </a:endParaRP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a</a:t>
            </a:r>
            <a:endParaRPr lang="en-US" sz="3200" b="1" dirty="0">
              <a:solidFill>
                <a:schemeClr val="bg1"/>
              </a:solidFill>
              <a:latin typeface="Arial" pitchFamily="34" charset="0"/>
              <a:cs typeface="Arial" pitchFamily="34" charset="0"/>
            </a:endParaRPr>
          </a:p>
        </p:txBody>
      </p:sp>
      <p:sp>
        <p:nvSpPr>
          <p:cNvPr id="17" name="TextBox 16"/>
          <p:cNvSpPr txBox="1"/>
          <p:nvPr/>
        </p:nvSpPr>
        <p:spPr>
          <a:xfrm>
            <a:off x="3124200" y="48006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aphicFrame>
        <p:nvGraphicFramePr>
          <p:cNvPr id="7" name="Object 6"/>
          <p:cNvGraphicFramePr>
            <a:graphicFrameLocks noChangeAspect="1"/>
          </p:cNvGraphicFramePr>
          <p:nvPr>
            <p:extLst>
              <p:ext uri="{D42A27DB-BD31-4B8C-83A1-F6EECF244321}">
                <p14:modId xmlns:p14="http://schemas.microsoft.com/office/powerpoint/2010/main" val="563052031"/>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5402"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262742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Does </a:t>
            </a:r>
            <a:r>
              <a:rPr lang="en-US" dirty="0" smtClean="0"/>
              <a:t>it converge to what we want?</a:t>
            </a:r>
            <a:endParaRPr lang="en-US" dirty="0"/>
          </a:p>
        </p:txBody>
      </p:sp>
      <p:sp>
        <p:nvSpPr>
          <p:cNvPr id="3" name="Content Placeholder 2"/>
          <p:cNvSpPr>
            <a:spLocks noGrp="1"/>
          </p:cNvSpPr>
          <p:nvPr>
            <p:ph idx="1"/>
          </p:nvPr>
        </p:nvSpPr>
        <p:spPr/>
        <p:txBody>
          <a:bodyPr/>
          <a:lstStyle/>
          <a:p>
            <a:endParaRPr lang="en-US" b="1" dirty="0" smtClean="0">
              <a:solidFill>
                <a:schemeClr val="accent3"/>
              </a:solidFill>
            </a:endParaRPr>
          </a:p>
          <a:p>
            <a:endParaRPr lang="en-US" b="1" dirty="0">
              <a:solidFill>
                <a:schemeClr val="accent3"/>
              </a:solidFill>
            </a:endParaRPr>
          </a:p>
          <a:p>
            <a:endParaRPr lang="en-US" b="1" dirty="0" smtClean="0">
              <a:solidFill>
                <a:schemeClr val="accent3"/>
              </a:solidFill>
            </a:endParaRPr>
          </a:p>
          <a:p>
            <a:endParaRPr lang="en-US" b="1" dirty="0">
              <a:solidFill>
                <a:schemeClr val="accent3"/>
              </a:solidFill>
            </a:endParaRPr>
          </a:p>
          <a:p>
            <a:r>
              <a:rPr lang="en-US" b="1" dirty="0" smtClean="0">
                <a:solidFill>
                  <a:srgbClr val="D60093"/>
                </a:solidFill>
              </a:rPr>
              <a:t>Example</a:t>
            </a:r>
            <a:r>
              <a:rPr lang="en-US" b="1" dirty="0">
                <a:solidFill>
                  <a:srgbClr val="D60093"/>
                </a:solidFill>
              </a:rPr>
              <a:t>:</a:t>
            </a:r>
          </a:p>
          <a:p>
            <a:pPr>
              <a:buNone/>
            </a:pPr>
            <a:r>
              <a:rPr lang="en-US" dirty="0" smtClean="0"/>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1	0	0	0	</a:t>
            </a: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b</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0</a:t>
            </a:r>
            <a:endParaRPr lang="en-US" dirty="0"/>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smtClean="0">
                <a:latin typeface="Arial" pitchFamily="34" charset="0"/>
                <a:cs typeface="Arial" pitchFamily="34" charset="0"/>
              </a:rPr>
              <a:t>=</a:t>
            </a:r>
          </a:p>
        </p:txBody>
      </p:sp>
      <p:cxnSp>
        <p:nvCxnSpPr>
          <p:cNvPr id="9" name="Straight Arrow Connector 8"/>
          <p:cNvCxnSpPr/>
          <p:nvPr/>
        </p:nvCxnSpPr>
        <p:spPr>
          <a:xfrm>
            <a:off x="3432387" y="261259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b</a:t>
            </a:r>
            <a:endParaRPr lang="en-US" sz="3200" b="1" dirty="0">
              <a:solidFill>
                <a:schemeClr val="bg1"/>
              </a:solidFill>
              <a:latin typeface="Arial" pitchFamily="34" charset="0"/>
              <a:cs typeface="Arial" pitchFamily="34" charset="0"/>
            </a:endParaRP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a</a:t>
            </a:r>
            <a:endParaRPr lang="en-US" sz="3200" b="1" dirty="0">
              <a:solidFill>
                <a:schemeClr val="bg1"/>
              </a:solidFill>
              <a:latin typeface="Arial" pitchFamily="34" charset="0"/>
              <a:cs typeface="Arial" pitchFamily="34" charset="0"/>
            </a:endParaRPr>
          </a:p>
        </p:txBody>
      </p:sp>
      <p:sp>
        <p:nvSpPr>
          <p:cNvPr id="13" name="TextBox 12"/>
          <p:cNvSpPr txBox="1"/>
          <p:nvPr/>
        </p:nvSpPr>
        <p:spPr>
          <a:xfrm>
            <a:off x="3200400" y="4812268"/>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aphicFrame>
        <p:nvGraphicFramePr>
          <p:cNvPr id="10" name="Object 9"/>
          <p:cNvGraphicFramePr>
            <a:graphicFrameLocks noChangeAspect="1"/>
          </p:cNvGraphicFramePr>
          <p:nvPr>
            <p:extLst>
              <p:ext uri="{D42A27DB-BD31-4B8C-83A1-F6EECF244321}">
                <p14:modId xmlns:p14="http://schemas.microsoft.com/office/powerpoint/2010/main" val="2972184890"/>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6426"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24474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PageRank</a:t>
            </a:r>
            <a:r>
              <a:rPr lang="en-US" dirty="0" smtClean="0"/>
              <a:t>: Problems</a:t>
            </a:r>
            <a:endParaRPr lang="en-US" dirty="0"/>
          </a:p>
        </p:txBody>
      </p:sp>
      <p:sp>
        <p:nvSpPr>
          <p:cNvPr id="3" name="Content Placeholder 2"/>
          <p:cNvSpPr>
            <a:spLocks noGrp="1"/>
          </p:cNvSpPr>
          <p:nvPr>
            <p:ph idx="1"/>
          </p:nvPr>
        </p:nvSpPr>
        <p:spPr>
          <a:xfrm>
            <a:off x="457199" y="1295400"/>
            <a:ext cx="8244336" cy="5257801"/>
          </a:xfrm>
        </p:spPr>
        <p:txBody>
          <a:bodyPr>
            <a:normAutofit/>
          </a:bodyPr>
          <a:lstStyle/>
          <a:p>
            <a:pPr marL="118872" indent="0">
              <a:buNone/>
            </a:pPr>
            <a:r>
              <a:rPr lang="en-US" b="1" u="sng" dirty="0" smtClean="0">
                <a:solidFill>
                  <a:srgbClr val="D60093"/>
                </a:solidFill>
              </a:rPr>
              <a:t>Two problems:</a:t>
            </a:r>
          </a:p>
          <a:p>
            <a:r>
              <a:rPr lang="en-US" b="1" dirty="0" smtClean="0"/>
              <a:t>(1)</a:t>
            </a:r>
            <a:r>
              <a:rPr lang="en-US" dirty="0" smtClean="0"/>
              <a:t> Some pages are </a:t>
            </a:r>
            <a:br>
              <a:rPr lang="en-US" dirty="0" smtClean="0"/>
            </a:br>
            <a:r>
              <a:rPr lang="en-US" b="1" dirty="0" smtClean="0">
                <a:solidFill>
                  <a:srgbClr val="0000FF"/>
                </a:solidFill>
              </a:rPr>
              <a:t>dead ends</a:t>
            </a:r>
            <a:r>
              <a:rPr lang="en-US" dirty="0"/>
              <a:t> </a:t>
            </a:r>
            <a:r>
              <a:rPr lang="en-US" dirty="0" smtClean="0"/>
              <a:t>(have no out-links)</a:t>
            </a:r>
          </a:p>
          <a:p>
            <a:pPr lvl="1"/>
            <a:r>
              <a:rPr lang="en-US" dirty="0" smtClean="0"/>
              <a:t>Random walk has “nowhere” to go to</a:t>
            </a:r>
          </a:p>
          <a:p>
            <a:pPr lvl="1"/>
            <a:r>
              <a:rPr lang="en-US" dirty="0" smtClean="0"/>
              <a:t>Such pages cause importance to “leak out”</a:t>
            </a:r>
          </a:p>
          <a:p>
            <a:endParaRPr lang="en-US" dirty="0" smtClean="0"/>
          </a:p>
          <a:p>
            <a:r>
              <a:rPr lang="en-US" b="1" dirty="0"/>
              <a:t>(2)</a:t>
            </a:r>
            <a:r>
              <a:rPr lang="en-US" b="1" dirty="0" smtClean="0">
                <a:solidFill>
                  <a:srgbClr val="0000FF"/>
                </a:solidFill>
              </a:rPr>
              <a:t> </a:t>
            </a:r>
            <a:r>
              <a:rPr lang="en-US" b="1" dirty="0" smtClean="0">
                <a:solidFill>
                  <a:srgbClr val="008000"/>
                </a:solidFill>
              </a:rPr>
              <a:t>Spider traps:</a:t>
            </a:r>
            <a:r>
              <a:rPr lang="en-US" dirty="0" smtClean="0">
                <a:solidFill>
                  <a:srgbClr val="008000"/>
                </a:solidFill>
              </a:rPr>
              <a:t> </a:t>
            </a:r>
            <a:br>
              <a:rPr lang="en-US" dirty="0" smtClean="0">
                <a:solidFill>
                  <a:srgbClr val="008000"/>
                </a:solidFill>
              </a:rPr>
            </a:br>
            <a:r>
              <a:rPr lang="en-US" dirty="0" smtClean="0"/>
              <a:t>(all out-links are within the group)</a:t>
            </a:r>
          </a:p>
          <a:p>
            <a:pPr lvl="1"/>
            <a:r>
              <a:rPr lang="en-US" dirty="0" smtClean="0"/>
              <a:t>Random walked gets “stuck” in a trap</a:t>
            </a:r>
          </a:p>
          <a:p>
            <a:pPr lvl="1"/>
            <a:r>
              <a:rPr lang="en-US" dirty="0" smtClean="0"/>
              <a:t>And eventually spider traps absorb all importance</a:t>
            </a:r>
            <a:endParaRPr lang="en-US" dirty="0"/>
          </a:p>
        </p:txBody>
      </p:sp>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924800" y="1130224"/>
            <a:ext cx="1184940" cy="369332"/>
          </a:xfrm>
          <a:prstGeom prst="rect">
            <a:avLst/>
          </a:prstGeom>
          <a:noFill/>
        </p:spPr>
        <p:txBody>
          <a:bodyPr wrap="none" rtlCol="0">
            <a:spAutoFit/>
          </a:bodyPr>
          <a:lstStyle/>
          <a:p>
            <a:r>
              <a:rPr lang="en-US" dirty="0" smtClean="0">
                <a:solidFill>
                  <a:srgbClr val="0000FF"/>
                </a:solidFill>
                <a:latin typeface="Arial" pitchFamily="34" charset="0"/>
                <a:cs typeface="Arial" pitchFamily="34" charset="0"/>
              </a:rPr>
              <a:t>Dead end</a:t>
            </a:r>
          </a:p>
        </p:txBody>
      </p:sp>
      <p:sp>
        <p:nvSpPr>
          <p:cNvPr id="7" name="TextBox 6"/>
          <p:cNvSpPr txBox="1"/>
          <p:nvPr/>
        </p:nvSpPr>
        <p:spPr>
          <a:xfrm rot="622290">
            <a:off x="7636816" y="3523230"/>
            <a:ext cx="1313180"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17469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Spider </a:t>
            </a:r>
            <a:r>
              <a:rPr lang="en-US" dirty="0" smtClean="0"/>
              <a:t>Traps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008000"/>
                    </a:solidFill>
                  </a:rPr>
                  <a:t>Power Iteration:</a:t>
                </a:r>
              </a:p>
              <a:p>
                <a:pPr lvl="1"/>
                <a:r>
                  <a:rPr lang="en-US" dirty="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a:cs typeface="Times New Roman" pitchFamily="18" charset="0"/>
                              </a:rPr>
                            </m:ctrlPr>
                          </m:fPr>
                          <m:num>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smtClean="0"/>
              </a:p>
              <a:p>
                <a:r>
                  <a:rPr lang="en-US" b="1" dirty="0" smtClean="0">
                    <a:solidFill>
                      <a:srgbClr val="D60093"/>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2/6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/12	5/24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1/6	</a:t>
                </a:r>
                <a:r>
                  <a:rPr lang="en-US" sz="2400" dirty="0">
                    <a:latin typeface="Times New Roman" pitchFamily="18" charset="0"/>
                    <a:cs typeface="Times New Roman" pitchFamily="18" charset="0"/>
                  </a:rPr>
                  <a:t>2</a:t>
                </a:r>
                <a:r>
                  <a:rPr lang="en-US" sz="2400" dirty="0" smtClean="0">
                    <a:latin typeface="Times New Roman" pitchFamily="18" charset="0"/>
                    <a:cs typeface="Times New Roman" pitchFamily="18" charset="0"/>
                  </a:rPr>
                  <a:t>/12	3/24	…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39" name="Table 38"/>
          <p:cNvGraphicFramePr>
            <a:graphicFrameLocks noGrp="1"/>
          </p:cNvGraphicFramePr>
          <p:nvPr>
            <p:extLst>
              <p:ext uri="{D42A27DB-BD31-4B8C-83A1-F6EECF244321}">
                <p14:modId xmlns:p14="http://schemas.microsoft.com/office/powerpoint/2010/main" val="2779869642"/>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dirty="0" smtClean="0">
                <a:latin typeface="Arial" pitchFamily="34" charset="0"/>
                <a:cs typeface="Arial" pitchFamily="34" charset="0"/>
              </a:rPr>
              <a:t>m is a spider trap</a:t>
            </a:r>
          </a:p>
        </p:txBody>
      </p:sp>
      <p:sp>
        <p:nvSpPr>
          <p:cNvPr id="9" name="Rectangle 8"/>
          <p:cNvSpPr/>
          <p:nvPr/>
        </p:nvSpPr>
        <p:spPr>
          <a:xfrm>
            <a:off x="762000" y="6272977"/>
            <a:ext cx="5638800" cy="400110"/>
          </a:xfrm>
          <a:prstGeom prst="rect">
            <a:avLst/>
          </a:prstGeom>
        </p:spPr>
        <p:txBody>
          <a:bodyPr wrap="square">
            <a:spAutoFit/>
          </a:bodyPr>
          <a:lstStyle/>
          <a:p>
            <a:r>
              <a:rPr lang="en-US" sz="2000" dirty="0" smtClean="0"/>
              <a:t>All the PageRank score gets “trapped” in node m.</a:t>
            </a:r>
            <a:endParaRPr lang="en-US" sz="2000" dirty="0"/>
          </a:p>
        </p:txBody>
      </p:sp>
    </p:spTree>
    <p:extLst>
      <p:ext uri="{BB962C8B-B14F-4D97-AF65-F5344CB8AC3E}">
        <p14:creationId xmlns:p14="http://schemas.microsoft.com/office/powerpoint/2010/main" val="766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Solution: Teleports!</a:t>
            </a:r>
            <a:endParaRPr lang="en-US" dirty="0">
              <a:solidFill>
                <a:schemeClr val="accent1">
                  <a:satMod val="150000"/>
                </a:schemeClr>
              </a:solidFill>
            </a:endParaRP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smtClean="0"/>
              <a:t>The Google solution for spider traps: </a:t>
            </a:r>
            <a:r>
              <a:rPr lang="en-US" b="1" dirty="0" smtClean="0">
                <a:solidFill>
                  <a:srgbClr val="D60093"/>
                </a:solidFill>
              </a:rPr>
              <a:t>At each time step, the random surfer has two options</a:t>
            </a:r>
          </a:p>
          <a:p>
            <a:pPr lvl="1"/>
            <a:r>
              <a:rPr lang="en-US" dirty="0" smtClean="0"/>
              <a:t>With prob. </a:t>
            </a:r>
            <a:r>
              <a:rPr lang="en-US" b="1" i="1" dirty="0" smtClean="0">
                <a:latin typeface="Symbol" pitchFamily="18" charset="2"/>
                <a:sym typeface="Symbol" pitchFamily="18" charset="2"/>
              </a:rPr>
              <a:t></a:t>
            </a:r>
            <a:r>
              <a:rPr lang="en-US" dirty="0" smtClean="0"/>
              <a:t>, follow a link at random</a:t>
            </a:r>
          </a:p>
          <a:p>
            <a:pPr lvl="1"/>
            <a:r>
              <a:rPr lang="en-US" dirty="0" smtClean="0"/>
              <a:t>With prob. </a:t>
            </a:r>
            <a:r>
              <a:rPr lang="en-US" b="1" dirty="0" smtClean="0"/>
              <a:t>1-</a:t>
            </a:r>
            <a:r>
              <a:rPr lang="en-US" b="1" i="1" dirty="0" smtClean="0">
                <a:latin typeface="Symbol" pitchFamily="18" charset="2"/>
                <a:sym typeface="Symbol" pitchFamily="18" charset="2"/>
              </a:rPr>
              <a:t></a:t>
            </a:r>
            <a:r>
              <a:rPr lang="en-US" dirty="0" smtClean="0"/>
              <a:t>, jump to some random page</a:t>
            </a:r>
          </a:p>
          <a:p>
            <a:pPr lvl="1"/>
            <a:r>
              <a:rPr lang="en-US" dirty="0" smtClean="0"/>
              <a:t>Common values for </a:t>
            </a:r>
            <a:r>
              <a:rPr lang="en-US" b="1" i="1" dirty="0" smtClean="0">
                <a:latin typeface="Symbol" pitchFamily="18" charset="2"/>
                <a:sym typeface="Symbol" pitchFamily="18" charset="2"/>
              </a:rPr>
              <a:t></a:t>
            </a:r>
            <a:r>
              <a:rPr lang="en-US" dirty="0" smtClean="0"/>
              <a:t>  are in the range 0.8 to 0.9</a:t>
            </a:r>
          </a:p>
          <a:p>
            <a:r>
              <a:rPr lang="en-US" b="1" dirty="0" smtClean="0">
                <a:solidFill>
                  <a:srgbClr val="0000FF"/>
                </a:solidFill>
              </a:rPr>
              <a:t>Surfer will teleport out of spider trap </a:t>
            </a:r>
            <a:br>
              <a:rPr lang="en-US" b="1" dirty="0" smtClean="0">
                <a:solidFill>
                  <a:srgbClr val="0000FF"/>
                </a:solidFill>
              </a:rPr>
            </a:br>
            <a:r>
              <a:rPr lang="en-US" b="1" dirty="0" smtClean="0">
                <a:solidFill>
                  <a:srgbClr val="0000FF"/>
                </a:solidFill>
              </a:rPr>
              <a:t>within a few time steps</a:t>
            </a:r>
          </a:p>
        </p:txBody>
      </p:sp>
      <p:grpSp>
        <p:nvGrpSpPr>
          <p:cNvPr id="15" name="Group 20"/>
          <p:cNvGrpSpPr/>
          <p:nvPr/>
        </p:nvGrpSpPr>
        <p:grpSpPr>
          <a:xfrm>
            <a:off x="3729182" y="5181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cxnSp>
        <p:nvCxnSpPr>
          <p:cNvPr id="23" name="Curved Connector 22"/>
          <p:cNvCxnSpPr/>
          <p:nvPr/>
        </p:nvCxnSpPr>
        <p:spPr>
          <a:xfrm flipH="1" flipV="1">
            <a:off x="5253182"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8610600"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6027680" y="5638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rot="1803983">
            <a:off x="8319653" y="5794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a:off x="7696204" y="5548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rot="15957252">
            <a:off x="7476168" y="6036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0"/>
          <p:cNvGrpSpPr/>
          <p:nvPr/>
        </p:nvGrpSpPr>
        <p:grpSpPr>
          <a:xfrm>
            <a:off x="7086600" y="5181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1788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3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Dead Ends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008000"/>
                    </a:solidFill>
                  </a:rPr>
                  <a:t>Power Iteration:</a:t>
                </a:r>
              </a:p>
              <a:p>
                <a:pPr lvl="1"/>
                <a:r>
                  <a:rPr lang="en-US" dirty="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a:cs typeface="Times New Roman" pitchFamily="18" charset="0"/>
                              </a:rPr>
                            </m:ctrlPr>
                          </m:fPr>
                          <m:num>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smtClean="0"/>
              </a:p>
              <a:p>
                <a:r>
                  <a:rPr lang="en-US" b="1" dirty="0" smtClean="0">
                    <a:solidFill>
                      <a:srgbClr val="D60093"/>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2/6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/12	5/24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1/6	</a:t>
                </a:r>
                <a:r>
                  <a:rPr lang="en-US" sz="2400" dirty="0">
                    <a:latin typeface="Times New Roman" pitchFamily="18" charset="0"/>
                    <a:cs typeface="Times New Roman" pitchFamily="18" charset="0"/>
                  </a:rPr>
                  <a:t>2</a:t>
                </a:r>
                <a:r>
                  <a:rPr lang="en-US" sz="2400" dirty="0" smtClean="0">
                    <a:latin typeface="Times New Roman" pitchFamily="18" charset="0"/>
                    <a:cs typeface="Times New Roman" pitchFamily="18" charset="0"/>
                  </a:rPr>
                  <a:t>/12	3/24	…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1/12	2/24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39" name="Table 38"/>
          <p:cNvGraphicFramePr>
            <a:graphicFrameLocks noGrp="1"/>
          </p:cNvGraphicFramePr>
          <p:nvPr>
            <p:extLst>
              <p:ext uri="{D42A27DB-BD31-4B8C-83A1-F6EECF244321}">
                <p14:modId xmlns:p14="http://schemas.microsoft.com/office/powerpoint/2010/main" val="2948996396"/>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7" name="Rectangle 6"/>
          <p:cNvSpPr/>
          <p:nvPr/>
        </p:nvSpPr>
        <p:spPr>
          <a:xfrm>
            <a:off x="707200" y="6305490"/>
            <a:ext cx="7370000" cy="400110"/>
          </a:xfrm>
          <a:prstGeom prst="rect">
            <a:avLst/>
          </a:prstGeom>
        </p:spPr>
        <p:txBody>
          <a:bodyPr wrap="square">
            <a:spAutoFit/>
          </a:bodyPr>
          <a:lstStyle/>
          <a:p>
            <a:r>
              <a:rPr lang="en-US" sz="2000" dirty="0" smtClean="0"/>
              <a:t>Here the PageRank “leaks” out since the matrix is not stochastic.</a:t>
            </a:r>
            <a:endParaRPr lang="en-US" sz="2000" dirty="0"/>
          </a:p>
        </p:txBody>
      </p:sp>
    </p:spTree>
    <p:extLst>
      <p:ext uri="{BB962C8B-B14F-4D97-AF65-F5344CB8AC3E}">
        <p14:creationId xmlns:p14="http://schemas.microsoft.com/office/powerpoint/2010/main" val="26559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Solution: Always Teleport!</a:t>
            </a:r>
          </a:p>
        </p:txBody>
      </p:sp>
      <p:sp>
        <p:nvSpPr>
          <p:cNvPr id="86019" name="Rectangle 3"/>
          <p:cNvSpPr>
            <a:spLocks noGrp="1"/>
          </p:cNvSpPr>
          <p:nvPr>
            <p:ph idx="1"/>
          </p:nvPr>
        </p:nvSpPr>
        <p:spPr>
          <a:xfrm>
            <a:off x="457200" y="1295400"/>
            <a:ext cx="8229600" cy="2514600"/>
          </a:xfrm>
        </p:spPr>
        <p:txBody>
          <a:bodyPr/>
          <a:lstStyle/>
          <a:p>
            <a:r>
              <a:rPr lang="en-US" b="1" dirty="0" smtClean="0">
                <a:solidFill>
                  <a:srgbClr val="D60093"/>
                </a:solidFill>
              </a:rPr>
              <a:t>Teleports:</a:t>
            </a:r>
            <a:r>
              <a:rPr lang="en-US" b="1" dirty="0">
                <a:solidFill>
                  <a:srgbClr val="D60093"/>
                </a:solidFill>
              </a:rPr>
              <a:t> </a:t>
            </a:r>
            <a:r>
              <a:rPr lang="en-US" dirty="0" smtClean="0"/>
              <a:t>Follow random teleport links with probability 1.0 from dead-ends</a:t>
            </a:r>
          </a:p>
          <a:p>
            <a:pPr lvl="1"/>
            <a:r>
              <a:rPr lang="en-US" dirty="0" smtClean="0"/>
              <a:t>Adjust matrix accordingly</a:t>
            </a:r>
          </a:p>
          <a:p>
            <a:pPr>
              <a:buFont typeface="Wingdings 2" pitchFamily="18" charset="2"/>
              <a:buNone/>
            </a:pPr>
            <a:endParaRPr lang="en-US" dirty="0" smtClean="0"/>
          </a:p>
        </p:txBody>
      </p:sp>
      <p:grpSp>
        <p:nvGrpSpPr>
          <p:cNvPr id="7" name="Group 20"/>
          <p:cNvGrpSpPr/>
          <p:nvPr/>
        </p:nvGrpSpPr>
        <p:grpSpPr>
          <a:xfrm>
            <a:off x="1676400" y="33210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15" name="Table 14"/>
          <p:cNvGraphicFramePr>
            <a:graphicFrameLocks noGrp="1"/>
          </p:cNvGraphicFramePr>
          <p:nvPr>
            <p:extLst>
              <p:ext uri="{D42A27DB-BD31-4B8C-83A1-F6EECF244321}">
                <p14:modId xmlns:p14="http://schemas.microsoft.com/office/powerpoint/2010/main" val="493275776"/>
              </p:ext>
            </p:extLst>
          </p:nvPr>
        </p:nvGraphicFramePr>
        <p:xfrm>
          <a:off x="4953000" y="4814606"/>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270876360"/>
              </p:ext>
            </p:extLst>
          </p:nvPr>
        </p:nvGraphicFramePr>
        <p:xfrm>
          <a:off x="914400" y="4814606"/>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Right Arrow 1"/>
          <p:cNvSpPr/>
          <p:nvPr/>
        </p:nvSpPr>
        <p:spPr>
          <a:xfrm>
            <a:off x="3810000" y="34647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28"/>
          <p:cNvSpPr/>
          <p:nvPr/>
        </p:nvSpPr>
        <p:spPr>
          <a:xfrm rot="1803983">
            <a:off x="6774708" y="38871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8" name="Group 20"/>
          <p:cNvGrpSpPr/>
          <p:nvPr/>
        </p:nvGrpSpPr>
        <p:grpSpPr>
          <a:xfrm>
            <a:off x="5486400" y="32766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438121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t="26159"/>
          <a:stretch/>
        </p:blipFill>
        <p:spPr>
          <a:xfrm>
            <a:off x="228601" y="1676400"/>
            <a:ext cx="8686800" cy="4810800"/>
          </a:xfrm>
          <a:prstGeom prst="rect">
            <a:avLst/>
          </a:prstGeom>
        </p:spPr>
      </p:pic>
      <p:sp>
        <p:nvSpPr>
          <p:cNvPr id="2" name="Title 1"/>
          <p:cNvSpPr>
            <a:spLocks noGrp="1"/>
          </p:cNvSpPr>
          <p:nvPr>
            <p:ph type="title"/>
          </p:nvPr>
        </p:nvSpPr>
        <p:spPr/>
        <p:txBody>
          <a:bodyPr/>
          <a:lstStyle/>
          <a:p>
            <a:r>
              <a:rPr lang="en-US" dirty="0" smtClean="0"/>
              <a:t>Graph Data: Information Nets</a:t>
            </a:r>
            <a:endParaRPr lang="en-US" dirty="0"/>
          </a:p>
        </p:txBody>
      </p:sp>
      <p:sp>
        <p:nvSpPr>
          <p:cNvPr id="12" name="TextBox 11"/>
          <p:cNvSpPr txBox="1"/>
          <p:nvPr/>
        </p:nvSpPr>
        <p:spPr>
          <a:xfrm>
            <a:off x="2364970" y="5943600"/>
            <a:ext cx="4414089" cy="677108"/>
          </a:xfrm>
          <a:prstGeom prst="rect">
            <a:avLst/>
          </a:prstGeom>
          <a:noFill/>
        </p:spPr>
        <p:txBody>
          <a:bodyPr wrap="none" rtlCol="0">
            <a:spAutoFit/>
          </a:bodyPr>
          <a:lstStyle/>
          <a:p>
            <a:pPr algn="ctr"/>
            <a:r>
              <a:rPr lang="en-US" sz="2000" b="1" dirty="0" smtClean="0"/>
              <a:t>Citation networks and Maps of science</a:t>
            </a:r>
          </a:p>
          <a:p>
            <a:pPr algn="ctr"/>
            <a:r>
              <a:rPr lang="en-US" b="1" dirty="0" smtClean="0">
                <a:solidFill>
                  <a:srgbClr val="7F7F7F"/>
                </a:solidFill>
              </a:rPr>
              <a:t>[</a:t>
            </a:r>
            <a:r>
              <a:rPr lang="en-US" b="1" dirty="0" err="1" smtClean="0">
                <a:solidFill>
                  <a:srgbClr val="7F7F7F"/>
                </a:solidFill>
              </a:rPr>
              <a:t>Börner</a:t>
            </a:r>
            <a:r>
              <a:rPr lang="en-US" b="1" dirty="0" smtClean="0">
                <a:solidFill>
                  <a:srgbClr val="7F7F7F"/>
                </a:solidFill>
              </a:rPr>
              <a:t> et al., 2012]</a:t>
            </a:r>
          </a:p>
        </p:txBody>
      </p:sp>
    </p:spTree>
    <p:extLst>
      <p:ext uri="{BB962C8B-B14F-4D97-AF65-F5344CB8AC3E}">
        <p14:creationId xmlns:p14="http://schemas.microsoft.com/office/powerpoint/2010/main" val="4254829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dirty="0">
                <a:solidFill>
                  <a:srgbClr val="0000FF"/>
                </a:solidFill>
              </a:rPr>
              <a:t>Why are dead-ends and spider traps a </a:t>
            </a:r>
            <a:r>
              <a:rPr lang="en-US" b="1" dirty="0" smtClean="0">
                <a:solidFill>
                  <a:srgbClr val="0000FF"/>
                </a:solidFill>
              </a:rPr>
              <a:t>problem </a:t>
            </a:r>
            <a:br>
              <a:rPr lang="en-US" b="1" dirty="0" smtClean="0">
                <a:solidFill>
                  <a:srgbClr val="0000FF"/>
                </a:solidFill>
              </a:rPr>
            </a:br>
            <a:r>
              <a:rPr lang="en-US" b="1" dirty="0"/>
              <a:t>and </a:t>
            </a:r>
            <a:r>
              <a:rPr lang="en-US" b="1" dirty="0" smtClean="0">
                <a:solidFill>
                  <a:srgbClr val="FF0066"/>
                </a:solidFill>
              </a:rPr>
              <a:t>why do teleports solve </a:t>
            </a:r>
            <a:r>
              <a:rPr lang="en-US" b="1" dirty="0">
                <a:solidFill>
                  <a:srgbClr val="FF0066"/>
                </a:solidFill>
              </a:rPr>
              <a:t>the p</a:t>
            </a:r>
            <a:r>
              <a:rPr lang="en-US" b="1" dirty="0" smtClean="0">
                <a:solidFill>
                  <a:srgbClr val="FF0066"/>
                </a:solidFill>
              </a:rPr>
              <a:t>roblem</a:t>
            </a:r>
            <a:r>
              <a:rPr lang="en-US" b="1" dirty="0">
                <a:solidFill>
                  <a:srgbClr val="FF0066"/>
                </a:solidFill>
              </a:rPr>
              <a:t>?</a:t>
            </a:r>
            <a:endParaRPr lang="en-US" b="1" dirty="0" smtClean="0">
              <a:solidFill>
                <a:srgbClr val="FF0066"/>
              </a:solidFill>
            </a:endParaRPr>
          </a:p>
          <a:p>
            <a:r>
              <a:rPr lang="en-US" b="1" dirty="0" smtClean="0">
                <a:solidFill>
                  <a:srgbClr val="0000FF"/>
                </a:solidFill>
              </a:rPr>
              <a:t>Spider-traps</a:t>
            </a:r>
            <a:r>
              <a:rPr lang="en-US" dirty="0" smtClean="0">
                <a:solidFill>
                  <a:srgbClr val="0000FF"/>
                </a:solidFill>
              </a:rPr>
              <a:t> </a:t>
            </a:r>
            <a:r>
              <a:rPr lang="en-US" dirty="0" smtClean="0"/>
              <a:t>are not a problem, but with traps PageRank scores are </a:t>
            </a:r>
            <a:r>
              <a:rPr lang="en-US" b="1" dirty="0" smtClean="0"/>
              <a:t>not</a:t>
            </a:r>
            <a:r>
              <a:rPr lang="en-US" dirty="0" smtClean="0"/>
              <a:t> what we want</a:t>
            </a:r>
          </a:p>
          <a:p>
            <a:pPr lvl="1"/>
            <a:r>
              <a:rPr lang="en-US" b="1" dirty="0" smtClean="0">
                <a:solidFill>
                  <a:srgbClr val="FF0066"/>
                </a:solidFill>
              </a:rPr>
              <a:t>Solution:</a:t>
            </a:r>
            <a:r>
              <a:rPr lang="en-US" dirty="0" smtClean="0"/>
              <a:t> Never get stuck in a spider trap by </a:t>
            </a:r>
            <a:br>
              <a:rPr lang="en-US" dirty="0" smtClean="0"/>
            </a:br>
            <a:r>
              <a:rPr lang="en-US" dirty="0" smtClean="0"/>
              <a:t>teleporting out of it in a finite number of steps</a:t>
            </a:r>
            <a:endParaRPr lang="en-US" b="1" dirty="0" smtClean="0"/>
          </a:p>
          <a:p>
            <a:r>
              <a:rPr lang="en-US" b="1" dirty="0" smtClean="0">
                <a:solidFill>
                  <a:srgbClr val="0000FF"/>
                </a:solidFill>
              </a:rPr>
              <a:t>Dead-ends</a:t>
            </a:r>
            <a:r>
              <a:rPr lang="en-US" dirty="0" smtClean="0"/>
              <a:t> </a:t>
            </a:r>
            <a:r>
              <a:rPr lang="en-US" dirty="0"/>
              <a:t>are a </a:t>
            </a:r>
            <a:r>
              <a:rPr lang="en-US" dirty="0" smtClean="0"/>
              <a:t>problem</a:t>
            </a:r>
            <a:endParaRPr lang="en-US" dirty="0"/>
          </a:p>
          <a:p>
            <a:pPr lvl="1"/>
            <a:r>
              <a:rPr lang="en-US" dirty="0"/>
              <a:t>The matrix is not column stochastic </a:t>
            </a:r>
            <a:r>
              <a:rPr lang="en-US" dirty="0" smtClean="0"/>
              <a:t>so </a:t>
            </a:r>
            <a:r>
              <a:rPr lang="en-US" dirty="0"/>
              <a:t>our initial </a:t>
            </a:r>
            <a:r>
              <a:rPr lang="en-US" dirty="0" smtClean="0"/>
              <a:t>assumptions are </a:t>
            </a:r>
            <a:r>
              <a:rPr lang="en-US" dirty="0"/>
              <a:t>not </a:t>
            </a:r>
            <a:r>
              <a:rPr lang="en-US" dirty="0" smtClean="0"/>
              <a:t>met</a:t>
            </a:r>
          </a:p>
          <a:p>
            <a:pPr lvl="1"/>
            <a:r>
              <a:rPr lang="en-US" b="1" dirty="0" smtClean="0">
                <a:solidFill>
                  <a:srgbClr val="FF0066"/>
                </a:solidFill>
              </a:rPr>
              <a:t>Solution:</a:t>
            </a:r>
            <a:r>
              <a:rPr lang="en-US" dirty="0" smtClean="0"/>
              <a:t> Make matrix column stochastic by always teleporting when there is nowhere else to go</a:t>
            </a:r>
            <a:endParaRPr lang="en-US" dirty="0"/>
          </a:p>
        </p:txBody>
      </p:sp>
    </p:spTree>
    <p:extLst>
      <p:ext uri="{BB962C8B-B14F-4D97-AF65-F5344CB8AC3E}">
        <p14:creationId xmlns:p14="http://schemas.microsoft.com/office/powerpoint/2010/main" val="70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Solution: Random Teleports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u="sng" dirty="0" smtClean="0">
                    <a:solidFill>
                      <a:srgbClr val="D60093"/>
                    </a:solidFill>
                  </a:rPr>
                  <a:t>Google’s solution that does it all:</a:t>
                </a:r>
                <a:br>
                  <a:rPr lang="en-US" b="1" u="sng" dirty="0" smtClean="0">
                    <a:solidFill>
                      <a:srgbClr val="D60093"/>
                    </a:solidFill>
                  </a:rPr>
                </a:br>
                <a:r>
                  <a:rPr lang="en-US" dirty="0" smtClean="0">
                    <a:solidFill>
                      <a:srgbClr val="0000FF"/>
                    </a:solidFill>
                  </a:rPr>
                  <a:t>At each step, random surfer has two options:</a:t>
                </a:r>
              </a:p>
              <a:p>
                <a:pPr lvl="1"/>
                <a:r>
                  <a:rPr lang="en-US" dirty="0" smtClean="0"/>
                  <a:t>With probability </a:t>
                </a:r>
                <a:r>
                  <a:rPr lang="en-US" b="1" i="1" dirty="0" smtClean="0">
                    <a:latin typeface="Times New Roman" pitchFamily="18" charset="0"/>
                    <a:cs typeface="Times New Roman" pitchFamily="18" charset="0"/>
                    <a:sym typeface="Symbol" pitchFamily="18" charset="2"/>
                  </a:rPr>
                  <a:t></a:t>
                </a:r>
                <a:r>
                  <a:rPr lang="en-US" dirty="0" smtClean="0"/>
                  <a:t>,  follow a link at random</a:t>
                </a:r>
              </a:p>
              <a:p>
                <a:pPr lvl="1"/>
                <a:r>
                  <a:rPr lang="en-US" dirty="0" smtClean="0"/>
                  <a:t>With probability </a:t>
                </a:r>
                <a:r>
                  <a:rPr lang="en-US" b="1" i="1" dirty="0" smtClean="0">
                    <a:latin typeface="Times New Roman" pitchFamily="18" charset="0"/>
                    <a:cs typeface="Times New Roman" pitchFamily="18" charset="0"/>
                  </a:rPr>
                  <a:t>1-</a:t>
                </a:r>
                <a:r>
                  <a:rPr lang="en-US" b="1" i="1" dirty="0" smtClean="0">
                    <a:latin typeface="Times New Roman" pitchFamily="18" charset="0"/>
                    <a:cs typeface="Times New Roman" pitchFamily="18" charset="0"/>
                    <a:sym typeface="Symbol" pitchFamily="18" charset="2"/>
                  </a:rPr>
                  <a:t></a:t>
                </a:r>
                <a:r>
                  <a:rPr lang="en-US" dirty="0" smtClean="0"/>
                  <a:t>, jump to some random page</a:t>
                </a:r>
              </a:p>
              <a:p>
                <a:pPr lvl="8"/>
                <a:endParaRPr lang="en-US" b="1" dirty="0" smtClean="0">
                  <a:solidFill>
                    <a:srgbClr val="0000FF"/>
                  </a:solidFill>
                </a:endParaRPr>
              </a:p>
              <a:p>
                <a:r>
                  <a:rPr lang="en-US" b="1" dirty="0" smtClean="0">
                    <a:solidFill>
                      <a:srgbClr val="0000FF"/>
                    </a:solidFill>
                  </a:rPr>
                  <a:t>PageRank equation </a:t>
                </a:r>
                <a:r>
                  <a:rPr lang="en-US" dirty="0" smtClean="0">
                    <a:solidFill>
                      <a:schemeClr val="bg1">
                        <a:lumMod val="50000"/>
                      </a:schemeClr>
                    </a:solidFill>
                  </a:rPr>
                  <a:t>[</a:t>
                </a:r>
                <a:r>
                  <a:rPr lang="en-US" dirty="0" err="1" smtClean="0">
                    <a:solidFill>
                      <a:schemeClr val="bg1">
                        <a:lumMod val="50000"/>
                      </a:schemeClr>
                    </a:solidFill>
                  </a:rPr>
                  <a:t>Brin</a:t>
                </a:r>
                <a:r>
                  <a:rPr lang="en-US" dirty="0" smtClean="0">
                    <a:solidFill>
                      <a:schemeClr val="bg1">
                        <a:lumMod val="50000"/>
                      </a:schemeClr>
                    </a:solidFill>
                  </a:rPr>
                  <a:t>-Page, 98]</a:t>
                </a:r>
                <a:r>
                  <a:rPr lang="en-US" dirty="0" smtClean="0"/>
                  <a:t/>
                </a:r>
                <a:br>
                  <a:rPr lang="en-US" dirty="0" smtClean="0"/>
                </a:br>
                <a14:m>
                  <m:oMath xmlns:m="http://schemas.openxmlformats.org/officeDocument/2006/math">
                    <m:sSub>
                      <m:sSubPr>
                        <m:ctrlPr>
                          <a:rPr lang="en-US" sz="4000" b="0" i="1" dirty="0" smtClean="0">
                            <a:latin typeface="Cambria Math"/>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a:cs typeface="Times New Roman" pitchFamily="18" charset="0"/>
                              </a:rPr>
                            </m:ctrlPr>
                          </m:fPr>
                          <m:num>
                            <m:sSub>
                              <m:sSubPr>
                                <m:ctrlPr>
                                  <a:rPr lang="en-US" sz="4000" b="0" i="1" dirty="0" smtClean="0">
                                    <a:latin typeface="Cambria Math"/>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i="1" dirty="0" smtClean="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8" name="TextBox 7"/>
          <p:cNvSpPr txBox="1"/>
          <p:nvPr/>
        </p:nvSpPr>
        <p:spPr>
          <a:xfrm>
            <a:off x="6620933" y="4343400"/>
            <a:ext cx="2514600" cy="646331"/>
          </a:xfrm>
          <a:prstGeom prst="rect">
            <a:avLst/>
          </a:prstGeom>
          <a:noFill/>
        </p:spPr>
        <p:txBody>
          <a:bodyPr wrap="square" rtlCol="0">
            <a:spAutoFit/>
          </a:bodyPr>
          <a:lstStyle/>
          <a:p>
            <a:pPr algn="r"/>
            <a:r>
              <a:rPr lang="en-US" dirty="0" smtClean="0">
                <a:solidFill>
                  <a:srgbClr val="008000"/>
                </a:solidFill>
              </a:rPr>
              <a:t>d</a:t>
            </a:r>
            <a:r>
              <a:rPr lang="en-US" baseline="-25000" dirty="0" smtClean="0">
                <a:solidFill>
                  <a:srgbClr val="008000"/>
                </a:solidFill>
              </a:rPr>
              <a:t>i</a:t>
            </a:r>
            <a:r>
              <a:rPr lang="en-US" dirty="0" smtClean="0">
                <a:solidFill>
                  <a:srgbClr val="008000"/>
                </a:solidFill>
              </a:rPr>
              <a:t> … out-degree </a:t>
            </a:r>
            <a:br>
              <a:rPr lang="en-US" dirty="0" smtClean="0">
                <a:solidFill>
                  <a:srgbClr val="008000"/>
                </a:solidFill>
              </a:rPr>
            </a:br>
            <a:r>
              <a:rPr lang="en-US" dirty="0" smtClean="0">
                <a:solidFill>
                  <a:srgbClr val="008000"/>
                </a:solidFill>
              </a:rPr>
              <a:t>of node i</a:t>
            </a:r>
            <a:endParaRPr lang="en-US" dirty="0">
              <a:solidFill>
                <a:srgbClr val="008000"/>
              </a:solidFill>
            </a:endParaRPr>
          </a:p>
        </p:txBody>
      </p:sp>
      <mc:AlternateContent xmlns:mc="http://schemas.openxmlformats.org/markup-compatibility/2006" xmlns:a14="http://schemas.microsoft.com/office/drawing/2010/main">
        <mc:Choice Requires="a14">
          <p:sp>
            <p:nvSpPr>
              <p:cNvPr id="11" name="TextBox 10"/>
              <p:cNvSpPr txBox="1"/>
              <p:nvPr/>
            </p:nvSpPr>
            <p:spPr>
              <a:xfrm>
                <a:off x="1219200" y="5875100"/>
                <a:ext cx="6781800" cy="830997"/>
              </a:xfrm>
              <a:prstGeom prst="rect">
                <a:avLst/>
              </a:prstGeom>
              <a:noFill/>
            </p:spPr>
            <p:txBody>
              <a:bodyPr wrap="square" rtlCol="0">
                <a:spAutoFit/>
              </a:bodyPr>
              <a:lstStyle/>
              <a:p>
                <a:pPr algn="ctr"/>
                <a:r>
                  <a:rPr lang="en-US" sz="1600" dirty="0" smtClean="0">
                    <a:solidFill>
                      <a:srgbClr val="008000"/>
                    </a:solidFill>
                    <a:latin typeface="Arial" pitchFamily="34" charset="0"/>
                    <a:cs typeface="Arial" pitchFamily="34" charset="0"/>
                  </a:rPr>
                  <a:t>This formulation assumes that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smtClean="0">
                    <a:solidFill>
                      <a:srgbClr val="008000"/>
                    </a:solidFill>
                    <a:latin typeface="Arial" pitchFamily="34" charset="0"/>
                    <a:cs typeface="Arial" pitchFamily="34" charset="0"/>
                  </a:rPr>
                  <a:t> has no dead ends. </a:t>
                </a:r>
                <a:r>
                  <a:rPr lang="en-US" sz="1600" dirty="0">
                    <a:solidFill>
                      <a:srgbClr val="008000"/>
                    </a:solidFill>
                    <a:latin typeface="Arial" pitchFamily="34" charset="0"/>
                    <a:cs typeface="Arial" pitchFamily="34" charset="0"/>
                  </a:rPr>
                  <a:t> </a:t>
                </a:r>
                <a:r>
                  <a:rPr lang="en-US" sz="1600" dirty="0" smtClean="0">
                    <a:solidFill>
                      <a:srgbClr val="008000"/>
                    </a:solidFill>
                    <a:latin typeface="Arial" pitchFamily="34" charset="0"/>
                    <a:cs typeface="Arial" pitchFamily="34" charset="0"/>
                  </a:rPr>
                  <a:t>We can either preprocess matrix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smtClean="0">
                    <a:solidFill>
                      <a:srgbClr val="008000"/>
                    </a:solidFill>
                    <a:latin typeface="Arial" pitchFamily="34" charset="0"/>
                    <a:cs typeface="Arial" pitchFamily="34" charset="0"/>
                  </a:rPr>
                  <a:t> to remove all dead ends or explicitly follow random </a:t>
                </a:r>
                <a:r>
                  <a:rPr lang="en-US" sz="1600" dirty="0">
                    <a:solidFill>
                      <a:srgbClr val="008000"/>
                    </a:solidFill>
                    <a:latin typeface="Arial" pitchFamily="34" charset="0"/>
                    <a:cs typeface="Arial" pitchFamily="34" charset="0"/>
                  </a:rPr>
                  <a:t>teleport links </a:t>
                </a:r>
                <a:r>
                  <a:rPr lang="en-US" sz="1600" dirty="0" smtClean="0">
                    <a:solidFill>
                      <a:srgbClr val="008000"/>
                    </a:solidFill>
                    <a:latin typeface="Arial" pitchFamily="34" charset="0"/>
                    <a:cs typeface="Arial" pitchFamily="34" charset="0"/>
                  </a:rPr>
                  <a:t>with probability 1.0 </a:t>
                </a:r>
                <a:r>
                  <a:rPr lang="en-US" sz="1600" dirty="0">
                    <a:solidFill>
                      <a:srgbClr val="008000"/>
                    </a:solidFill>
                    <a:latin typeface="Arial" pitchFamily="34" charset="0"/>
                    <a:cs typeface="Arial" pitchFamily="34" charset="0"/>
                  </a:rPr>
                  <a:t>from </a:t>
                </a:r>
                <a:r>
                  <a:rPr lang="en-US" sz="1600" dirty="0" smtClean="0">
                    <a:solidFill>
                      <a:srgbClr val="008000"/>
                    </a:solidFill>
                    <a:latin typeface="Arial" pitchFamily="34" charset="0"/>
                    <a:cs typeface="Arial" pitchFamily="34" charset="0"/>
                  </a:rPr>
                  <a:t>dead-ends.</a:t>
                </a: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5875100"/>
                <a:ext cx="6781800" cy="830997"/>
              </a:xfrm>
              <a:prstGeom prst="rect">
                <a:avLst/>
              </a:prstGeom>
              <a:blipFill rotWithShape="1">
                <a:blip r:embed="rId3"/>
                <a:stretch>
                  <a:fillRect t="-2206" r="-539" b="-8824"/>
                </a:stretch>
              </a:blipFill>
            </p:spPr>
            <p:txBody>
              <a:bodyPr/>
              <a:lstStyle/>
              <a:p>
                <a:r>
                  <a:rPr lang="en-US">
                    <a:noFill/>
                  </a:rPr>
                  <a:t> </a:t>
                </a:r>
              </a:p>
            </p:txBody>
          </p:sp>
        </mc:Fallback>
      </mc:AlternateContent>
    </p:spTree>
    <p:extLst>
      <p:ext uri="{BB962C8B-B14F-4D97-AF65-F5344CB8AC3E}">
        <p14:creationId xmlns:p14="http://schemas.microsoft.com/office/powerpoint/2010/main" val="23480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The Google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86400"/>
              </a:xfrm>
            </p:spPr>
            <p:txBody>
              <a:bodyPr>
                <a:normAutofit/>
              </a:bodyPr>
              <a:lstStyle/>
              <a:p>
                <a:r>
                  <a:rPr lang="en-US" b="1" dirty="0" smtClean="0">
                    <a:solidFill>
                      <a:srgbClr val="0000FF"/>
                    </a:solidFill>
                  </a:rPr>
                  <a:t>PageRank equation</a:t>
                </a:r>
                <a:r>
                  <a:rPr lang="en-US" b="1" dirty="0" smtClean="0">
                    <a:solidFill>
                      <a:schemeClr val="accent3"/>
                    </a:solidFill>
                  </a:rPr>
                  <a:t>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a:t>
                </a:r>
                <a:r>
                  <a:rPr lang="en-US" dirty="0" smtClean="0">
                    <a:solidFill>
                      <a:schemeClr val="bg1">
                        <a:lumMod val="50000"/>
                      </a:schemeClr>
                    </a:solidFill>
                  </a:rPr>
                  <a:t>‘98</a:t>
                </a:r>
                <a:r>
                  <a:rPr lang="en-US" dirty="0">
                    <a:solidFill>
                      <a:schemeClr val="bg1">
                        <a:lumMod val="50000"/>
                      </a:schemeClr>
                    </a:solidFill>
                  </a:rPr>
                  <a:t>]</a:t>
                </a:r>
                <a:r>
                  <a:rPr lang="en-US" dirty="0"/>
                  <a:t/>
                </a:r>
                <a:br>
                  <a:rPr lang="en-US" dirty="0"/>
                </a:br>
                <a14:m>
                  <m:oMath xmlns:m="http://schemas.openxmlformats.org/officeDocument/2006/math">
                    <m:sSub>
                      <m:sSubPr>
                        <m:ctrlPr>
                          <a:rPr lang="en-US" i="1" dirty="0">
                            <a:latin typeface="Cambria Math"/>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𝑗</m:t>
                        </m:r>
                      </m:sub>
                    </m:sSub>
                    <m:r>
                      <a:rPr lang="en-US" i="1" dirty="0">
                        <a:latin typeface="Cambria Math"/>
                        <a:cs typeface="Times New Roman" pitchFamily="18" charset="0"/>
                      </a:rPr>
                      <m:t>=</m:t>
                    </m:r>
                    <m:nary>
                      <m:naryPr>
                        <m:chr m:val="∑"/>
                        <m:supHide m:val="on"/>
                        <m:ctrlPr>
                          <a:rPr lang="en-US" i="1" dirty="0">
                            <a:latin typeface="Cambria Math"/>
                            <a:cs typeface="Times New Roman" pitchFamily="18" charset="0"/>
                          </a:rPr>
                        </m:ctrlPr>
                      </m:naryPr>
                      <m:sub>
                        <m:r>
                          <m:rPr>
                            <m:brk m:alnAt="7"/>
                          </m:rPr>
                          <a:rPr lang="en-US" i="1" dirty="0">
                            <a:latin typeface="Cambria Math"/>
                            <a:cs typeface="Times New Roman" pitchFamily="18" charset="0"/>
                          </a:rPr>
                          <m:t>𝑖</m:t>
                        </m:r>
                        <m:r>
                          <a:rPr lang="en-US" i="1" dirty="0">
                            <a:latin typeface="Cambria Math"/>
                            <a:cs typeface="Times New Roman" pitchFamily="18" charset="0"/>
                          </a:rPr>
                          <m:t>→</m:t>
                        </m:r>
                        <m:r>
                          <a:rPr lang="en-US" i="1" dirty="0">
                            <a:latin typeface="Cambria Math"/>
                            <a:cs typeface="Times New Roman" pitchFamily="18" charset="0"/>
                          </a:rPr>
                          <m:t>𝑗</m:t>
                        </m:r>
                      </m:sub>
                      <m:sup/>
                      <m:e>
                        <m:r>
                          <a:rPr lang="en-US" i="1" dirty="0">
                            <a:latin typeface="Cambria Math"/>
                            <a:cs typeface="Times New Roman" pitchFamily="18" charset="0"/>
                          </a:rPr>
                          <m:t>𝛽</m:t>
                        </m:r>
                        <m:f>
                          <m:fPr>
                            <m:ctrlPr>
                              <a:rPr lang="en-US" i="1" dirty="0">
                                <a:latin typeface="Cambria Math"/>
                                <a:cs typeface="Times New Roman" pitchFamily="18" charset="0"/>
                              </a:rPr>
                            </m:ctrlPr>
                          </m:fPr>
                          <m:num>
                            <m:sSub>
                              <m:sSubPr>
                                <m:ctrlPr>
                                  <a:rPr lang="en-US" i="1" dirty="0">
                                    <a:latin typeface="Cambria Math"/>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𝑖</m:t>
                                </m:r>
                              </m:sub>
                            </m:sSub>
                          </m:num>
                          <m:den>
                            <m:sSub>
                              <m:sSubPr>
                                <m:ctrlPr>
                                  <a:rPr lang="en-US" i="1" dirty="0">
                                    <a:latin typeface="Cambria Math"/>
                                    <a:cs typeface="Times New Roman" pitchFamily="18" charset="0"/>
                                  </a:rPr>
                                </m:ctrlPr>
                              </m:sSubPr>
                              <m:e>
                                <m:r>
                                  <a:rPr lang="en-US" i="1" dirty="0">
                                    <a:latin typeface="Cambria Math"/>
                                    <a:cs typeface="Times New Roman" pitchFamily="18" charset="0"/>
                                  </a:rPr>
                                  <m:t>𝑑</m:t>
                                </m:r>
                              </m:e>
                              <m:sub>
                                <m:r>
                                  <a:rPr lang="en-US" i="1" dirty="0">
                                    <a:latin typeface="Cambria Math"/>
                                    <a:cs typeface="Times New Roman" pitchFamily="18" charset="0"/>
                                  </a:rPr>
                                  <m:t>𝑖</m:t>
                                </m:r>
                              </m:sub>
                            </m:sSub>
                          </m:den>
                        </m:f>
                      </m:e>
                    </m:nary>
                    <m:r>
                      <a:rPr lang="en-US" i="1" dirty="0">
                        <a:latin typeface="Cambria Math"/>
                        <a:cs typeface="Times New Roman" pitchFamily="18" charset="0"/>
                      </a:rPr>
                      <m:t>+</m:t>
                    </m:r>
                    <m:r>
                      <a:rPr lang="en-US" b="0" i="1" dirty="0" smtClean="0">
                        <a:latin typeface="Cambria Math"/>
                        <a:cs typeface="Times New Roman" pitchFamily="18" charset="0"/>
                      </a:rPr>
                      <m:t>(1−</m:t>
                    </m:r>
                    <m:r>
                      <a:rPr lang="en-US" i="1" dirty="0">
                        <a:latin typeface="Cambria Math"/>
                        <a:cs typeface="Times New Roman" pitchFamily="18" charset="0"/>
                      </a:rPr>
                      <m:t>𝛽</m:t>
                    </m:r>
                    <m:r>
                      <a:rPr lang="en-US" b="0" i="1" dirty="0" smtClean="0">
                        <a:latin typeface="Cambria Math"/>
                        <a:cs typeface="Times New Roman" pitchFamily="18" charset="0"/>
                      </a:rPr>
                      <m:t>)</m:t>
                    </m:r>
                    <m:f>
                      <m:fPr>
                        <m:ctrlPr>
                          <a:rPr lang="en-US" i="1" dirty="0">
                            <a:latin typeface="Cambria Math"/>
                            <a:cs typeface="Times New Roman" pitchFamily="18" charset="0"/>
                          </a:rPr>
                        </m:ctrlPr>
                      </m:fPr>
                      <m:num>
                        <m:r>
                          <a:rPr lang="en-US" i="1" dirty="0">
                            <a:latin typeface="Cambria Math"/>
                            <a:cs typeface="Times New Roman" pitchFamily="18" charset="0"/>
                          </a:rPr>
                          <m:t>1</m:t>
                        </m:r>
                      </m:num>
                      <m:den>
                        <m:r>
                          <a:rPr lang="en-US" b="0" i="1" dirty="0" smtClean="0">
                            <a:latin typeface="Cambria Math"/>
                            <a:cs typeface="Times New Roman" pitchFamily="18" charset="0"/>
                          </a:rPr>
                          <m:t>𝑁</m:t>
                        </m:r>
                      </m:den>
                    </m:f>
                  </m:oMath>
                </a14:m>
                <a:endParaRPr lang="en-US" b="1" dirty="0" smtClean="0">
                  <a:solidFill>
                    <a:schemeClr val="accent3"/>
                  </a:solidFill>
                </a:endParaRPr>
              </a:p>
              <a:p>
                <a:r>
                  <a:rPr lang="en-US" b="1" dirty="0" smtClean="0">
                    <a:solidFill>
                      <a:srgbClr val="008000"/>
                    </a:solidFill>
                  </a:rPr>
                  <a:t>The Google Matrix </a:t>
                </a:r>
                <a:r>
                  <a:rPr lang="en-US" b="1" i="1" dirty="0" smtClean="0">
                    <a:solidFill>
                      <a:srgbClr val="008000"/>
                    </a:solidFill>
                  </a:rPr>
                  <a:t>A</a:t>
                </a:r>
                <a:r>
                  <a:rPr lang="en-US" b="1" dirty="0" smtClean="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𝛽</m:t>
                      </m:r>
                      <m:r>
                        <a:rPr lang="en-US" b="0" i="1" smtClean="0">
                          <a:latin typeface="Cambria Math"/>
                        </a:rPr>
                        <m:t> </m:t>
                      </m:r>
                      <m:r>
                        <a:rPr lang="en-US" b="0" i="1" smtClean="0">
                          <a:latin typeface="Cambria Math"/>
                        </a:rPr>
                        <m:t>𝑀</m:t>
                      </m:r>
                      <m:r>
                        <a:rPr lang="en-US" b="0" i="1" smtClean="0">
                          <a:latin typeface="Cambria Math"/>
                        </a:rPr>
                        <m:t>+</m:t>
                      </m:r>
                      <m:d>
                        <m:dPr>
                          <m:ctrlPr>
                            <a:rPr lang="en-US" b="0" i="1" smtClean="0">
                              <a:latin typeface="Cambria Math"/>
                            </a:rPr>
                          </m:ctrlPr>
                        </m:dPr>
                        <m:e>
                          <m:r>
                            <a:rPr lang="en-US" b="0" i="1" smtClean="0">
                              <a:latin typeface="Cambria Math"/>
                            </a:rPr>
                            <m:t>1−</m:t>
                          </m:r>
                          <m:r>
                            <a:rPr lang="en-US" b="0" i="1" smtClean="0">
                              <a:latin typeface="Cambria Math"/>
                            </a:rPr>
                            <m:t>𝛽</m:t>
                          </m:r>
                        </m:e>
                      </m:d>
                      <m:sSub>
                        <m:sSubPr>
                          <m:ctrlPr>
                            <a:rPr lang="en-US" b="0" i="1" smtClean="0">
                              <a:latin typeface="Cambria Math"/>
                            </a:rPr>
                          </m:ctrlPr>
                        </m:sSubPr>
                        <m:e>
                          <m:d>
                            <m:dPr>
                              <m:begChr m:val="["/>
                              <m:endChr m:val="]"/>
                              <m:ctrlPr>
                                <a:rPr lang="en-US" b="0" i="1" smtClean="0">
                                  <a:latin typeface="Cambria Math"/>
                                </a:rPr>
                              </m:ctrlPr>
                            </m:dPr>
                            <m:e>
                              <m:f>
                                <m:fPr>
                                  <m:ctrlPr>
                                    <a:rPr lang="en-US" i="1">
                                      <a:latin typeface="Cambria Math"/>
                                    </a:rPr>
                                  </m:ctrlPr>
                                </m:fPr>
                                <m:num>
                                  <m:r>
                                    <a:rPr lang="en-US" i="1">
                                      <a:latin typeface="Cambria Math"/>
                                    </a:rPr>
                                    <m:t>1</m:t>
                                  </m:r>
                                </m:num>
                                <m:den>
                                  <m:r>
                                    <a:rPr lang="en-US" b="0" i="1" smtClean="0">
                                      <a:latin typeface="Cambria Math"/>
                                    </a:rPr>
                                    <m:t>𝑁</m:t>
                                  </m:r>
                                </m:den>
                              </m:f>
                            </m:e>
                          </m:d>
                        </m:e>
                        <m:sub>
                          <m:r>
                            <a:rPr lang="en-US" b="0" i="1" smtClean="0">
                              <a:latin typeface="Cambria Math"/>
                            </a:rPr>
                            <m:t>𝑁</m:t>
                          </m:r>
                          <m:r>
                            <a:rPr lang="en-US" b="0" i="1" smtClean="0">
                              <a:latin typeface="Cambria Math"/>
                            </a:rPr>
                            <m:t>×</m:t>
                          </m:r>
                          <m:r>
                            <a:rPr lang="en-US" b="0" i="1" smtClean="0">
                              <a:latin typeface="Cambria Math"/>
                            </a:rPr>
                            <m:t>𝑁</m:t>
                          </m:r>
                        </m:sub>
                      </m:sSub>
                    </m:oMath>
                  </m:oMathPara>
                </a14:m>
                <a:endParaRPr lang="en-US" dirty="0"/>
              </a:p>
              <a:p>
                <a:r>
                  <a:rPr lang="en-US" b="1" dirty="0" smtClean="0">
                    <a:solidFill>
                      <a:srgbClr val="D60093"/>
                    </a:solidFill>
                  </a:rPr>
                  <a:t>We have a recursive problem: </a:t>
                </a:r>
                <a14:m>
                  <m:oMath xmlns:m="http://schemas.openxmlformats.org/officeDocument/2006/math">
                    <m:r>
                      <a:rPr lang="en-US" b="1" i="1" smtClean="0">
                        <a:solidFill>
                          <a:srgbClr val="008000"/>
                        </a:solidFill>
                        <a:latin typeface="Cambria Math"/>
                      </a:rPr>
                      <m:t>𝒓</m:t>
                    </m:r>
                    <m:r>
                      <a:rPr lang="en-US" b="1" i="1">
                        <a:solidFill>
                          <a:srgbClr val="008000"/>
                        </a:solidFill>
                        <a:latin typeface="Cambria Math"/>
                      </a:rPr>
                      <m:t>=</m:t>
                    </m:r>
                    <m:r>
                      <a:rPr lang="en-US" b="1" i="1">
                        <a:solidFill>
                          <a:srgbClr val="008000"/>
                        </a:solidFill>
                        <a:latin typeface="Cambria Math"/>
                      </a:rPr>
                      <m:t>𝑨</m:t>
                    </m:r>
                    <m:r>
                      <a:rPr lang="en-US" b="1" i="1">
                        <a:solidFill>
                          <a:srgbClr val="008000"/>
                        </a:solidFill>
                        <a:latin typeface="Cambria Math"/>
                      </a:rPr>
                      <m:t>⋅</m:t>
                    </m:r>
                    <m:r>
                      <a:rPr lang="en-US" b="1" i="1" smtClean="0">
                        <a:solidFill>
                          <a:srgbClr val="008000"/>
                        </a:solidFill>
                        <a:latin typeface="Cambria Math"/>
                      </a:rPr>
                      <m:t>𝒓</m:t>
                    </m:r>
                  </m:oMath>
                </a14:m>
                <a:r>
                  <a:rPr lang="en-US" b="1" dirty="0" smtClean="0">
                    <a:solidFill>
                      <a:srgbClr val="D60093"/>
                    </a:solidFill>
                  </a:rPr>
                  <a:t> </a:t>
                </a:r>
                <a:br>
                  <a:rPr lang="en-US" b="1" dirty="0" smtClean="0">
                    <a:solidFill>
                      <a:srgbClr val="D60093"/>
                    </a:solidFill>
                  </a:rPr>
                </a:br>
                <a:r>
                  <a:rPr lang="en-US" b="1" dirty="0"/>
                  <a:t>And </a:t>
                </a:r>
                <a:r>
                  <a:rPr lang="en-US" b="1" dirty="0" smtClean="0"/>
                  <a:t>the Power </a:t>
                </a:r>
                <a:r>
                  <a:rPr lang="en-US" b="1" dirty="0"/>
                  <a:t>method </a:t>
                </a:r>
                <a:r>
                  <a:rPr lang="en-US" b="1" dirty="0" smtClean="0"/>
                  <a:t>still works</a:t>
                </a:r>
                <a:r>
                  <a:rPr lang="en-US" b="1" dirty="0"/>
                  <a:t>!</a:t>
                </a:r>
                <a:endParaRPr lang="en-US" sz="2800" b="1" baseline="30000" dirty="0" smtClean="0"/>
              </a:p>
              <a:p>
                <a:r>
                  <a:rPr lang="en-US" b="1" dirty="0">
                    <a:solidFill>
                      <a:srgbClr val="0000FF"/>
                    </a:solidFill>
                    <a:sym typeface="Symbol"/>
                  </a:rPr>
                  <a:t>What is </a:t>
                </a:r>
                <a:r>
                  <a:rPr lang="en-US" b="1" i="1" dirty="0" smtClean="0">
                    <a:solidFill>
                      <a:srgbClr val="0000FF"/>
                    </a:solidFill>
                    <a:latin typeface="Times New Roman" pitchFamily="18" charset="0"/>
                    <a:cs typeface="Times New Roman" pitchFamily="18" charset="0"/>
                    <a:sym typeface="Symbol" pitchFamily="18" charset="2"/>
                  </a:rPr>
                  <a:t> </a:t>
                </a:r>
                <a:r>
                  <a:rPr lang="en-US" b="1" dirty="0" smtClean="0">
                    <a:solidFill>
                      <a:srgbClr val="0000FF"/>
                    </a:solidFill>
                    <a:sym typeface="Symbol"/>
                  </a:rPr>
                  <a:t>?</a:t>
                </a:r>
                <a:endParaRPr lang="en-US" b="1" dirty="0">
                  <a:solidFill>
                    <a:srgbClr val="0000FF"/>
                  </a:solidFill>
                  <a:sym typeface="Symbol"/>
                </a:endParaRPr>
              </a:p>
              <a:p>
                <a:pPr lvl="1"/>
                <a:r>
                  <a:rPr lang="en-US" dirty="0">
                    <a:sym typeface="Symbol"/>
                  </a:rPr>
                  <a:t>In practice </a:t>
                </a:r>
                <a:r>
                  <a:rPr lang="en-US" i="1" dirty="0">
                    <a:latin typeface="Times New Roman" pitchFamily="18" charset="0"/>
                    <a:cs typeface="Times New Roman" pitchFamily="18" charset="0"/>
                    <a:sym typeface="Symbol" pitchFamily="18" charset="2"/>
                  </a:rPr>
                  <a:t> </a:t>
                </a:r>
                <a:r>
                  <a:rPr lang="en-US" i="1" dirty="0" smtClean="0">
                    <a:latin typeface="Times New Roman" pitchFamily="18" charset="0"/>
                    <a:cs typeface="Times New Roman" pitchFamily="18" charset="0"/>
                    <a:sym typeface="Symbol"/>
                  </a:rPr>
                  <a:t>=0.8,0.9 </a:t>
                </a:r>
                <a:r>
                  <a:rPr lang="en-US" dirty="0" smtClean="0">
                    <a:sym typeface="Symbol"/>
                  </a:rPr>
                  <a:t>(make </a:t>
                </a:r>
                <a:r>
                  <a:rPr lang="en-US" i="1" dirty="0" smtClean="0">
                    <a:latin typeface="Times New Roman" pitchFamily="18" charset="0"/>
                    <a:cs typeface="Times New Roman" pitchFamily="18" charset="0"/>
                    <a:sym typeface="Symbol"/>
                  </a:rPr>
                  <a:t>5</a:t>
                </a:r>
                <a:r>
                  <a:rPr lang="en-US" dirty="0" smtClean="0">
                    <a:sym typeface="Symbol"/>
                  </a:rPr>
                  <a:t> steps on avg., jump</a:t>
                </a:r>
                <a:r>
                  <a:rPr lang="en-US" dirty="0">
                    <a:sym typeface="Symbol"/>
                  </a:rPr>
                  <a:t>)</a:t>
                </a:r>
              </a:p>
              <a:p>
                <a:endParaRPr lang="en-US" b="1" baseline="30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86400"/>
              </a:xfrm>
              <a:blipFill rotWithShape="1">
                <a:blip r:embed="rId2"/>
                <a:stretch>
                  <a:fillRect t="-667" b="-111"/>
                </a:stretch>
              </a:blipFill>
            </p:spPr>
            <p:txBody>
              <a:bodyPr/>
              <a:lstStyle/>
              <a:p>
                <a:r>
                  <a:rPr lang="en-US">
                    <a:noFill/>
                  </a:rPr>
                  <a:t> </a:t>
                </a:r>
              </a:p>
            </p:txBody>
          </p:sp>
        </mc:Fallback>
      </mc:AlternateContent>
      <p:sp>
        <p:nvSpPr>
          <p:cNvPr id="7" name="Rectangle 6"/>
          <p:cNvSpPr/>
          <p:nvPr/>
        </p:nvSpPr>
        <p:spPr>
          <a:xfrm>
            <a:off x="6735968" y="3124200"/>
            <a:ext cx="2408032" cy="584775"/>
          </a:xfrm>
          <a:prstGeom prst="rect">
            <a:avLst/>
          </a:prstGeom>
        </p:spPr>
        <p:txBody>
          <a:bodyPr wrap="none">
            <a:spAutoFit/>
          </a:bodyPr>
          <a:lstStyle/>
          <a:p>
            <a:r>
              <a:rPr lang="en-US" sz="1600" dirty="0" smtClean="0">
                <a:solidFill>
                  <a:srgbClr val="008000"/>
                </a:solidFill>
                <a:latin typeface="Arial" pitchFamily="34" charset="0"/>
                <a:cs typeface="Arial" pitchFamily="34" charset="0"/>
              </a:rPr>
              <a:t>[1/N]</a:t>
            </a:r>
            <a:r>
              <a:rPr lang="en-US" sz="1600" baseline="-25000" dirty="0" err="1" smtClean="0">
                <a:solidFill>
                  <a:srgbClr val="008000"/>
                </a:solidFill>
                <a:latin typeface="Arial" pitchFamily="34" charset="0"/>
                <a:cs typeface="Arial" pitchFamily="34" charset="0"/>
              </a:rPr>
              <a:t>NxN</a:t>
            </a:r>
            <a:r>
              <a:rPr lang="en-US" sz="1600" dirty="0" smtClean="0">
                <a:solidFill>
                  <a:srgbClr val="008000"/>
                </a:solidFill>
                <a:latin typeface="Arial" pitchFamily="34" charset="0"/>
                <a:cs typeface="Arial" pitchFamily="34" charset="0"/>
              </a:rPr>
              <a:t>…N by N matrix</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where all entries are 1/N</a:t>
            </a:r>
            <a:endParaRPr lang="en-US" sz="1600"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25476749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Random </a:t>
            </a:r>
            <a:r>
              <a:rPr lang="en-US" dirty="0" smtClean="0">
                <a:solidFill>
                  <a:schemeClr val="accent1">
                    <a:satMod val="150000"/>
                  </a:schemeClr>
                </a:solidFill>
              </a:rPr>
              <a:t>Teleports </a:t>
            </a:r>
            <a:r>
              <a:rPr lang="en-US" dirty="0">
                <a:solidFill>
                  <a:schemeClr val="accent1">
                    <a:satMod val="150000"/>
                  </a:schemeClr>
                </a:solidFill>
              </a:rPr>
              <a:t>(</a:t>
            </a:r>
            <a:r>
              <a:rPr lang="en-US" dirty="0">
                <a:solidFill>
                  <a:schemeClr val="accent1">
                    <a:satMod val="150000"/>
                  </a:schemeClr>
                </a:solidFill>
                <a:latin typeface="Symbol" pitchFamily="18" charset="2"/>
                <a:sym typeface="Symbol" pitchFamily="18" charset="2"/>
              </a:rPr>
              <a:t> = 0.8</a:t>
            </a:r>
            <a:r>
              <a:rPr lang="en-US" dirty="0">
                <a:solidFill>
                  <a:schemeClr val="accent1">
                    <a:satMod val="150000"/>
                  </a:schemeClr>
                </a:solidFill>
                <a:sym typeface="Symbol" pitchFamily="18" charset="2"/>
              </a:rPr>
              <a:t>)</a:t>
            </a:r>
          </a:p>
        </p:txBody>
      </p:sp>
      <p:sp>
        <p:nvSpPr>
          <p:cNvPr id="72722" name="Text Box 29"/>
          <p:cNvSpPr txBox="1">
            <a:spLocks noChangeArrowheads="1"/>
          </p:cNvSpPr>
          <p:nvPr/>
        </p:nvSpPr>
        <p:spPr bwMode="auto">
          <a:xfrm>
            <a:off x="990600" y="5089346"/>
            <a:ext cx="796925" cy="1187450"/>
          </a:xfrm>
          <a:prstGeom prst="rect">
            <a:avLst/>
          </a:prstGeom>
          <a:noFill/>
          <a:ln w="9525">
            <a:noFill/>
            <a:miter lim="800000"/>
            <a:headEnd/>
            <a:tailEnd/>
          </a:ln>
        </p:spPr>
        <p:txBody>
          <a:bodyPr wrap="none">
            <a:spAutoFit/>
          </a:bodyPr>
          <a:lstStyle/>
          <a:p>
            <a:r>
              <a:rPr lang="en-US" sz="2400">
                <a:latin typeface="Times New Roman" pitchFamily="18" charset="0"/>
              </a:rPr>
              <a:t>y</a:t>
            </a:r>
          </a:p>
          <a:p>
            <a:r>
              <a:rPr lang="en-US" sz="2400">
                <a:latin typeface="Times New Roman" pitchFamily="18" charset="0"/>
              </a:rPr>
              <a:t>a    =</a:t>
            </a:r>
          </a:p>
          <a:p>
            <a:r>
              <a:rPr lang="en-US" sz="2400">
                <a:latin typeface="Times New Roman" pitchFamily="18" charset="0"/>
              </a:rPr>
              <a:t>m</a:t>
            </a:r>
          </a:p>
        </p:txBody>
      </p:sp>
      <p:sp>
        <p:nvSpPr>
          <p:cNvPr id="72723" name="Text Box 30"/>
          <p:cNvSpPr txBox="1">
            <a:spLocks noChangeArrowheads="1"/>
          </p:cNvSpPr>
          <p:nvPr/>
        </p:nvSpPr>
        <p:spPr bwMode="auto">
          <a:xfrm>
            <a:off x="2378075" y="5124271"/>
            <a:ext cx="577402"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1/3</a:t>
            </a:r>
            <a:endParaRPr lang="en-US" sz="2400" dirty="0">
              <a:latin typeface="Times New Roman" pitchFamily="18" charset="0"/>
            </a:endParaRPr>
          </a:p>
          <a:p>
            <a:r>
              <a:rPr lang="en-US" sz="2400" dirty="0" smtClean="0">
                <a:latin typeface="Times New Roman" pitchFamily="18" charset="0"/>
              </a:rPr>
              <a:t>1/3</a:t>
            </a:r>
            <a:endParaRPr lang="en-US" sz="2400" dirty="0">
              <a:latin typeface="Times New Roman" pitchFamily="18" charset="0"/>
            </a:endParaRPr>
          </a:p>
          <a:p>
            <a:r>
              <a:rPr lang="en-US" sz="2400" dirty="0" smtClean="0">
                <a:latin typeface="Times New Roman" pitchFamily="18" charset="0"/>
              </a:rPr>
              <a:t>1/3</a:t>
            </a:r>
            <a:endParaRPr lang="en-US" sz="2400" dirty="0">
              <a:latin typeface="Times New Roman" pitchFamily="18" charset="0"/>
            </a:endParaRPr>
          </a:p>
        </p:txBody>
      </p:sp>
      <p:sp>
        <p:nvSpPr>
          <p:cNvPr id="37919" name="Text Box 31"/>
          <p:cNvSpPr txBox="1">
            <a:spLocks noChangeArrowheads="1"/>
          </p:cNvSpPr>
          <p:nvPr/>
        </p:nvSpPr>
        <p:spPr bwMode="auto">
          <a:xfrm>
            <a:off x="3140075" y="5124271"/>
            <a:ext cx="723275"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0.33</a:t>
            </a:r>
            <a:endParaRPr lang="en-US" sz="2400" dirty="0">
              <a:latin typeface="Times New Roman" pitchFamily="18" charset="0"/>
            </a:endParaRPr>
          </a:p>
          <a:p>
            <a:r>
              <a:rPr lang="en-US" sz="2400" dirty="0" smtClean="0">
                <a:latin typeface="Times New Roman" pitchFamily="18" charset="0"/>
              </a:rPr>
              <a:t>0.20</a:t>
            </a:r>
            <a:endParaRPr lang="en-US" sz="2400" dirty="0">
              <a:latin typeface="Times New Roman" pitchFamily="18" charset="0"/>
            </a:endParaRPr>
          </a:p>
          <a:p>
            <a:r>
              <a:rPr lang="en-US" sz="2400" dirty="0" smtClean="0">
                <a:latin typeface="Times New Roman" pitchFamily="18" charset="0"/>
              </a:rPr>
              <a:t>0.46</a:t>
            </a:r>
            <a:endParaRPr lang="en-US" sz="2400" dirty="0">
              <a:latin typeface="Times New Roman" pitchFamily="18" charset="0"/>
            </a:endParaRPr>
          </a:p>
        </p:txBody>
      </p:sp>
      <p:sp>
        <p:nvSpPr>
          <p:cNvPr id="37920" name="Text Box 32"/>
          <p:cNvSpPr txBox="1">
            <a:spLocks noChangeArrowheads="1"/>
          </p:cNvSpPr>
          <p:nvPr/>
        </p:nvSpPr>
        <p:spPr bwMode="auto">
          <a:xfrm>
            <a:off x="3978275" y="5124271"/>
            <a:ext cx="723275"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0.24</a:t>
            </a:r>
            <a:endParaRPr lang="en-US" sz="2400" dirty="0">
              <a:latin typeface="Times New Roman" pitchFamily="18" charset="0"/>
            </a:endParaRPr>
          </a:p>
          <a:p>
            <a:r>
              <a:rPr lang="en-US" sz="2400" dirty="0" smtClean="0">
                <a:latin typeface="Times New Roman" pitchFamily="18" charset="0"/>
              </a:rPr>
              <a:t>0.20</a:t>
            </a:r>
            <a:endParaRPr lang="en-US" sz="2400" dirty="0">
              <a:latin typeface="Times New Roman" pitchFamily="18" charset="0"/>
            </a:endParaRPr>
          </a:p>
          <a:p>
            <a:r>
              <a:rPr lang="en-US" sz="2400" dirty="0" smtClean="0">
                <a:latin typeface="Times New Roman" pitchFamily="18" charset="0"/>
              </a:rPr>
              <a:t>0.52</a:t>
            </a:r>
            <a:endParaRPr lang="en-US" sz="2400" dirty="0">
              <a:latin typeface="Times New Roman" pitchFamily="18" charset="0"/>
            </a:endParaRPr>
          </a:p>
        </p:txBody>
      </p:sp>
      <p:sp>
        <p:nvSpPr>
          <p:cNvPr id="37921" name="Text Box 33"/>
          <p:cNvSpPr txBox="1">
            <a:spLocks noChangeArrowheads="1"/>
          </p:cNvSpPr>
          <p:nvPr/>
        </p:nvSpPr>
        <p:spPr bwMode="auto">
          <a:xfrm>
            <a:off x="4892675" y="5124271"/>
            <a:ext cx="723275"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0.26</a:t>
            </a:r>
            <a:endParaRPr lang="en-US" sz="2400" dirty="0">
              <a:latin typeface="Times New Roman" pitchFamily="18" charset="0"/>
            </a:endParaRPr>
          </a:p>
          <a:p>
            <a:r>
              <a:rPr lang="en-US" sz="2400" dirty="0" smtClean="0">
                <a:latin typeface="Times New Roman" pitchFamily="18" charset="0"/>
              </a:rPr>
              <a:t>0.18</a:t>
            </a:r>
            <a:endParaRPr lang="en-US" sz="2400" dirty="0">
              <a:latin typeface="Times New Roman" pitchFamily="18" charset="0"/>
            </a:endParaRPr>
          </a:p>
          <a:p>
            <a:r>
              <a:rPr lang="en-US" sz="2400" dirty="0" smtClean="0">
                <a:latin typeface="Times New Roman" pitchFamily="18" charset="0"/>
              </a:rPr>
              <a:t>0.56</a:t>
            </a:r>
            <a:endParaRPr lang="en-US" sz="2400" dirty="0">
              <a:latin typeface="Times New Roman" pitchFamily="18" charset="0"/>
            </a:endParaRPr>
          </a:p>
        </p:txBody>
      </p:sp>
      <p:sp>
        <p:nvSpPr>
          <p:cNvPr id="37922" name="Text Box 34"/>
          <p:cNvSpPr txBox="1">
            <a:spLocks noChangeArrowheads="1"/>
          </p:cNvSpPr>
          <p:nvPr/>
        </p:nvSpPr>
        <p:spPr bwMode="auto">
          <a:xfrm>
            <a:off x="6797675" y="5124271"/>
            <a:ext cx="885179" cy="1200329"/>
          </a:xfrm>
          <a:prstGeom prst="rect">
            <a:avLst/>
          </a:prstGeom>
          <a:noFill/>
          <a:ln w="9525">
            <a:noFill/>
            <a:miter lim="800000"/>
            <a:headEnd/>
            <a:tailEnd/>
          </a:ln>
        </p:spPr>
        <p:txBody>
          <a:bodyPr wrap="none">
            <a:spAutoFit/>
          </a:bodyPr>
          <a:lstStyle/>
          <a:p>
            <a:r>
              <a:rPr lang="en-US" sz="2400" dirty="0">
                <a:latin typeface="Times New Roman" pitchFamily="18" charset="0"/>
              </a:rPr>
              <a:t>  </a:t>
            </a:r>
            <a:r>
              <a:rPr lang="en-US" sz="2400" dirty="0" smtClean="0">
                <a:latin typeface="Times New Roman" pitchFamily="18" charset="0"/>
              </a:rPr>
              <a:t>7/33</a:t>
            </a:r>
            <a:endParaRPr lang="en-US" sz="2400" dirty="0">
              <a:latin typeface="Times New Roman" pitchFamily="18" charset="0"/>
            </a:endParaRPr>
          </a:p>
          <a:p>
            <a:r>
              <a:rPr lang="en-US" sz="2400" dirty="0">
                <a:latin typeface="Times New Roman" pitchFamily="18" charset="0"/>
              </a:rPr>
              <a:t>  </a:t>
            </a:r>
            <a:r>
              <a:rPr lang="en-US" sz="2400" dirty="0" smtClean="0">
                <a:latin typeface="Times New Roman" pitchFamily="18" charset="0"/>
              </a:rPr>
              <a:t>5/33</a:t>
            </a:r>
            <a:endParaRPr lang="en-US" sz="2400" dirty="0">
              <a:latin typeface="Times New Roman" pitchFamily="18" charset="0"/>
            </a:endParaRPr>
          </a:p>
          <a:p>
            <a:r>
              <a:rPr lang="en-US" sz="2400" dirty="0" smtClean="0">
                <a:latin typeface="Times New Roman" pitchFamily="18" charset="0"/>
              </a:rPr>
              <a:t>21/33</a:t>
            </a:r>
            <a:endParaRPr lang="en-US" sz="2400" dirty="0">
              <a:latin typeface="Times New Roman" pitchFamily="18" charset="0"/>
            </a:endParaRPr>
          </a:p>
        </p:txBody>
      </p:sp>
      <p:sp>
        <p:nvSpPr>
          <p:cNvPr id="37923" name="Text Box 35"/>
          <p:cNvSpPr txBox="1">
            <a:spLocks noChangeArrowheads="1"/>
          </p:cNvSpPr>
          <p:nvPr/>
        </p:nvSpPr>
        <p:spPr bwMode="auto">
          <a:xfrm>
            <a:off x="5867400" y="5470346"/>
            <a:ext cx="565150" cy="457200"/>
          </a:xfrm>
          <a:prstGeom prst="rect">
            <a:avLst/>
          </a:prstGeom>
          <a:noFill/>
          <a:ln w="9525">
            <a:noFill/>
            <a:miter lim="800000"/>
            <a:headEnd/>
            <a:tailEnd/>
          </a:ln>
        </p:spPr>
        <p:txBody>
          <a:bodyPr wrap="none">
            <a:spAutoFit/>
          </a:bodyPr>
          <a:lstStyle/>
          <a:p>
            <a:r>
              <a:rPr lang="en-US" sz="2400">
                <a:latin typeface="Times New Roman" pitchFamily="18" charset="0"/>
              </a:rPr>
              <a:t>. . .</a:t>
            </a:r>
          </a:p>
        </p:txBody>
      </p:sp>
      <p:cxnSp>
        <p:nvCxnSpPr>
          <p:cNvPr id="30" name="Straight Arrow Connector 29"/>
          <p:cNvCxnSpPr>
            <a:stCxn id="51" idx="3"/>
            <a:endCxn id="50" idx="5"/>
          </p:cNvCxnSpPr>
          <p:nvPr/>
        </p:nvCxnSpPr>
        <p:spPr>
          <a:xfrm flipH="1" flipV="1">
            <a:off x="1017996" y="4058641"/>
            <a:ext cx="2461200" cy="185333"/>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9" idx="4"/>
            <a:endCxn id="50" idx="7"/>
          </p:cNvCxnSpPr>
          <p:nvPr/>
        </p:nvCxnSpPr>
        <p:spPr>
          <a:xfrm flipH="1">
            <a:off x="1017997" y="2099876"/>
            <a:ext cx="979205" cy="15729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1" idx="0"/>
            <a:endCxn id="49" idx="5"/>
          </p:cNvCxnSpPr>
          <p:nvPr/>
        </p:nvCxnSpPr>
        <p:spPr>
          <a:xfrm flipH="1" flipV="1">
            <a:off x="2191176" y="2019973"/>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50" idx="6"/>
            <a:endCxn id="51" idx="2"/>
          </p:cNvCxnSpPr>
          <p:nvPr/>
        </p:nvCxnSpPr>
        <p:spPr>
          <a:xfrm>
            <a:off x="1098342" y="3865739"/>
            <a:ext cx="2300508" cy="1853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8" name="Curved Connector 47"/>
          <p:cNvCxnSpPr>
            <a:stCxn id="49" idx="6"/>
            <a:endCxn id="49" idx="0"/>
          </p:cNvCxnSpPr>
          <p:nvPr/>
        </p:nvCxnSpPr>
        <p:spPr>
          <a:xfrm flipH="1" flipV="1">
            <a:off x="1997202" y="1554266"/>
            <a:ext cx="274320" cy="272805"/>
          </a:xfrm>
          <a:prstGeom prst="curvedConnector4">
            <a:avLst>
              <a:gd name="adj1" fmla="val -83333"/>
              <a:gd name="adj2" fmla="val 183796"/>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Oval 48"/>
          <p:cNvSpPr/>
          <p:nvPr/>
        </p:nvSpPr>
        <p:spPr>
          <a:xfrm>
            <a:off x="1722882" y="1554266"/>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schemeClr val="bg1"/>
                </a:solidFill>
                <a:latin typeface="Arial" pitchFamily="34" charset="0"/>
                <a:cs typeface="Arial" pitchFamily="34" charset="0"/>
              </a:rPr>
              <a:t>y</a:t>
            </a:r>
            <a:endParaRPr lang="en-US" sz="2800" b="1" dirty="0">
              <a:solidFill>
                <a:schemeClr val="bg1"/>
              </a:solidFill>
              <a:latin typeface="Arial" pitchFamily="34" charset="0"/>
              <a:cs typeface="Arial" pitchFamily="34" charset="0"/>
            </a:endParaRPr>
          </a:p>
        </p:txBody>
      </p:sp>
      <p:sp>
        <p:nvSpPr>
          <p:cNvPr id="50" name="Oval 49"/>
          <p:cNvSpPr/>
          <p:nvPr/>
        </p:nvSpPr>
        <p:spPr>
          <a:xfrm>
            <a:off x="549702" y="3592934"/>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schemeClr val="bg1"/>
                </a:solidFill>
                <a:latin typeface="Arial" pitchFamily="34" charset="0"/>
                <a:cs typeface="Arial" pitchFamily="34" charset="0"/>
              </a:rPr>
              <a:t>a</a:t>
            </a:r>
            <a:endParaRPr lang="en-US" sz="2800" b="1" dirty="0">
              <a:solidFill>
                <a:schemeClr val="bg1"/>
              </a:solidFill>
              <a:latin typeface="Arial" pitchFamily="34" charset="0"/>
              <a:cs typeface="Arial" pitchFamily="34" charset="0"/>
            </a:endParaRPr>
          </a:p>
        </p:txBody>
      </p:sp>
      <p:sp>
        <p:nvSpPr>
          <p:cNvPr id="51" name="Oval 50"/>
          <p:cNvSpPr/>
          <p:nvPr/>
        </p:nvSpPr>
        <p:spPr>
          <a:xfrm>
            <a:off x="3398850" y="3778267"/>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schemeClr val="bg1"/>
                </a:solidFill>
                <a:latin typeface="Arial" pitchFamily="34" charset="0"/>
                <a:cs typeface="Arial" pitchFamily="34" charset="0"/>
              </a:rPr>
              <a:t>m</a:t>
            </a:r>
            <a:endParaRPr lang="en-US" sz="2800" b="1" dirty="0">
              <a:solidFill>
                <a:schemeClr val="bg1"/>
              </a:solidFill>
              <a:latin typeface="Arial" pitchFamily="34" charset="0"/>
              <a:cs typeface="Arial" pitchFamily="34" charset="0"/>
            </a:endParaRPr>
          </a:p>
        </p:txBody>
      </p:sp>
      <p:cxnSp>
        <p:nvCxnSpPr>
          <p:cNvPr id="32" name="Curved Connector 31"/>
          <p:cNvCxnSpPr/>
          <p:nvPr/>
        </p:nvCxnSpPr>
        <p:spPr>
          <a:xfrm flipH="1" flipV="1">
            <a:off x="3718864" y="3821793"/>
            <a:ext cx="228600" cy="228600"/>
          </a:xfrm>
          <a:prstGeom prst="curvedConnector4">
            <a:avLst>
              <a:gd name="adj1" fmla="val -100000"/>
              <a:gd name="adj2" fmla="val 200000"/>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9" idx="4"/>
            <a:endCxn id="51" idx="1"/>
          </p:cNvCxnSpPr>
          <p:nvPr/>
        </p:nvCxnSpPr>
        <p:spPr>
          <a:xfrm>
            <a:off x="1997202" y="2099876"/>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0" idx="0"/>
            <a:endCxn id="49" idx="3"/>
          </p:cNvCxnSpPr>
          <p:nvPr/>
        </p:nvCxnSpPr>
        <p:spPr>
          <a:xfrm flipV="1">
            <a:off x="824022" y="2019973"/>
            <a:ext cx="979206" cy="1572961"/>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rot="18135060">
            <a:off x="782111" y="2682915"/>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p>
        </p:txBody>
      </p:sp>
      <p:sp>
        <p:nvSpPr>
          <p:cNvPr id="36" name="TextBox 35"/>
          <p:cNvSpPr txBox="1"/>
          <p:nvPr/>
        </p:nvSpPr>
        <p:spPr>
          <a:xfrm rot="318447">
            <a:off x="1769928" y="3636410"/>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endParaRPr lang="en-US" sz="1600" dirty="0">
              <a:latin typeface="Arial" pitchFamily="34" charset="0"/>
              <a:cs typeface="Arial" pitchFamily="34" charset="0"/>
            </a:endParaRPr>
          </a:p>
        </p:txBody>
      </p:sp>
      <p:sp>
        <p:nvSpPr>
          <p:cNvPr id="37" name="TextBox 36"/>
          <p:cNvSpPr txBox="1"/>
          <p:nvPr/>
        </p:nvSpPr>
        <p:spPr>
          <a:xfrm rot="419834">
            <a:off x="1727306" y="4094361"/>
            <a:ext cx="633507" cy="369332"/>
          </a:xfrm>
          <a:prstGeom prst="rect">
            <a:avLst/>
          </a:prstGeom>
          <a:noFill/>
        </p:spPr>
        <p:txBody>
          <a:bodyPr wrap="none" rtlCol="0">
            <a:spAutoFit/>
          </a:bodyPr>
          <a:lstStyle/>
          <a:p>
            <a:r>
              <a:rPr lang="en-US" dirty="0" smtClean="0">
                <a:latin typeface="Arial" pitchFamily="34" charset="0"/>
                <a:cs typeface="Arial" pitchFamily="34" charset="0"/>
              </a:rPr>
              <a:t>1/15</a:t>
            </a:r>
          </a:p>
        </p:txBody>
      </p:sp>
      <p:sp>
        <p:nvSpPr>
          <p:cNvPr id="38" name="TextBox 37"/>
          <p:cNvSpPr txBox="1"/>
          <p:nvPr/>
        </p:nvSpPr>
        <p:spPr>
          <a:xfrm>
            <a:off x="3753833" y="3275894"/>
            <a:ext cx="697627" cy="338554"/>
          </a:xfrm>
          <a:prstGeom prst="rect">
            <a:avLst/>
          </a:prstGeom>
          <a:noFill/>
        </p:spPr>
        <p:txBody>
          <a:bodyPr wrap="none" rtlCol="0">
            <a:spAutoFit/>
          </a:bodyPr>
          <a:lstStyle/>
          <a:p>
            <a:r>
              <a:rPr lang="en-US" sz="1600" dirty="0" smtClean="0">
                <a:latin typeface="Arial" pitchFamily="34" charset="0"/>
                <a:cs typeface="Arial" pitchFamily="34" charset="0"/>
              </a:rPr>
              <a:t>13/15</a:t>
            </a:r>
          </a:p>
        </p:txBody>
      </p:sp>
      <p:sp>
        <p:nvSpPr>
          <p:cNvPr id="39" name="TextBox 38"/>
          <p:cNvSpPr txBox="1"/>
          <p:nvPr/>
        </p:nvSpPr>
        <p:spPr>
          <a:xfrm rot="2896627">
            <a:off x="2776945" y="2631195"/>
            <a:ext cx="583814" cy="338554"/>
          </a:xfrm>
          <a:prstGeom prst="rect">
            <a:avLst/>
          </a:prstGeom>
          <a:noFill/>
        </p:spPr>
        <p:txBody>
          <a:bodyPr wrap="none" rtlCol="0">
            <a:spAutoFit/>
          </a:bodyPr>
          <a:lstStyle/>
          <a:p>
            <a:r>
              <a:rPr lang="en-US" sz="1600" dirty="0" smtClean="0">
                <a:latin typeface="Arial" pitchFamily="34" charset="0"/>
                <a:cs typeface="Arial" pitchFamily="34" charset="0"/>
              </a:rPr>
              <a:t>1/15</a:t>
            </a:r>
          </a:p>
        </p:txBody>
      </p:sp>
      <p:sp>
        <p:nvSpPr>
          <p:cNvPr id="40" name="TextBox 39"/>
          <p:cNvSpPr txBox="1"/>
          <p:nvPr/>
        </p:nvSpPr>
        <p:spPr>
          <a:xfrm rot="2760934">
            <a:off x="2308959" y="2877238"/>
            <a:ext cx="583814" cy="338554"/>
          </a:xfrm>
          <a:prstGeom prst="rect">
            <a:avLst/>
          </a:prstGeom>
          <a:noFill/>
        </p:spPr>
        <p:txBody>
          <a:bodyPr wrap="none" rtlCol="0">
            <a:spAutoFit/>
          </a:bodyPr>
          <a:lstStyle/>
          <a:p>
            <a:r>
              <a:rPr lang="en-US" sz="1600" dirty="0" smtClean="0">
                <a:latin typeface="Arial" pitchFamily="34" charset="0"/>
                <a:cs typeface="Arial" pitchFamily="34" charset="0"/>
              </a:rPr>
              <a:t>1/15</a:t>
            </a:r>
          </a:p>
        </p:txBody>
      </p:sp>
      <p:sp>
        <p:nvSpPr>
          <p:cNvPr id="41" name="TextBox 40"/>
          <p:cNvSpPr txBox="1"/>
          <p:nvPr/>
        </p:nvSpPr>
        <p:spPr>
          <a:xfrm rot="2424277">
            <a:off x="134652" y="4355068"/>
            <a:ext cx="633507" cy="369332"/>
          </a:xfrm>
          <a:prstGeom prst="rect">
            <a:avLst/>
          </a:prstGeom>
          <a:noFill/>
        </p:spPr>
        <p:txBody>
          <a:bodyPr wrap="none" rtlCol="0">
            <a:spAutoFit/>
          </a:bodyPr>
          <a:lstStyle/>
          <a:p>
            <a:r>
              <a:rPr lang="en-US" dirty="0" smtClean="0">
                <a:latin typeface="Arial" pitchFamily="34" charset="0"/>
                <a:cs typeface="Arial" pitchFamily="34" charset="0"/>
              </a:rPr>
              <a:t>1/15</a:t>
            </a:r>
          </a:p>
        </p:txBody>
      </p:sp>
      <p:cxnSp>
        <p:nvCxnSpPr>
          <p:cNvPr id="42" name="Curved Connector 41"/>
          <p:cNvCxnSpPr>
            <a:stCxn id="50" idx="4"/>
            <a:endCxn id="50" idx="2"/>
          </p:cNvCxnSpPr>
          <p:nvPr/>
        </p:nvCxnSpPr>
        <p:spPr>
          <a:xfrm rot="5400000" flipH="1">
            <a:off x="550459" y="3864982"/>
            <a:ext cx="272805" cy="274320"/>
          </a:xfrm>
          <a:prstGeom prst="curvedConnector4">
            <a:avLst>
              <a:gd name="adj1" fmla="val -83796"/>
              <a:gd name="adj2" fmla="val 183333"/>
            </a:avLst>
          </a:prstGeom>
          <a:ln w="28575">
            <a:solidFill>
              <a:srgbClr val="008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472114" y="1321352"/>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p>
        </p:txBody>
      </p:sp>
      <p:sp>
        <p:nvSpPr>
          <p:cNvPr id="44" name="TextBox 43"/>
          <p:cNvSpPr txBox="1"/>
          <p:nvPr/>
        </p:nvSpPr>
        <p:spPr>
          <a:xfrm rot="18135060">
            <a:off x="1306275" y="2798371"/>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p>
        </p:txBody>
      </p:sp>
      <p:sp>
        <p:nvSpPr>
          <p:cNvPr id="52" name="Rectangle 43"/>
          <p:cNvSpPr>
            <a:spLocks noChangeArrowheads="1"/>
          </p:cNvSpPr>
          <p:nvPr/>
        </p:nvSpPr>
        <p:spPr bwMode="auto">
          <a:xfrm>
            <a:off x="4987502" y="1630660"/>
            <a:ext cx="13716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3" name="Text Box 44"/>
          <p:cNvSpPr txBox="1">
            <a:spLocks noChangeArrowheads="1"/>
          </p:cNvSpPr>
          <p:nvPr/>
        </p:nvSpPr>
        <p:spPr bwMode="auto">
          <a:xfrm>
            <a:off x="4584277" y="1595735"/>
            <a:ext cx="1816523" cy="1200329"/>
          </a:xfrm>
          <a:prstGeom prst="rect">
            <a:avLst/>
          </a:prstGeom>
          <a:noFill/>
          <a:ln w="9525">
            <a:noFill/>
            <a:miter lim="800000"/>
            <a:headEnd/>
            <a:tailEnd/>
          </a:ln>
        </p:spPr>
        <p:txBody>
          <a:bodyPr wrap="none">
            <a:spAutoFit/>
          </a:bodyPr>
          <a:lstStyle/>
          <a:p>
            <a:r>
              <a:rPr lang="en-US" sz="2400" dirty="0">
                <a:latin typeface="Times New Roman" pitchFamily="18" charset="0"/>
              </a:rPr>
              <a:t>     1/2 1/2   </a:t>
            </a:r>
            <a:r>
              <a:rPr lang="en-US" sz="2400" dirty="0" smtClean="0">
                <a:latin typeface="Times New Roman" pitchFamily="18" charset="0"/>
              </a:rPr>
              <a:t>0</a:t>
            </a:r>
            <a:endParaRPr lang="en-US" sz="2400" dirty="0">
              <a:latin typeface="Times New Roman" pitchFamily="18" charset="0"/>
            </a:endParaRPr>
          </a:p>
          <a:p>
            <a:r>
              <a:rPr lang="en-US" sz="2400" dirty="0">
                <a:latin typeface="Times New Roman" pitchFamily="18" charset="0"/>
              </a:rPr>
              <a:t>     1/2   0    </a:t>
            </a:r>
            <a:r>
              <a:rPr lang="en-US" sz="2400" dirty="0" smtClean="0">
                <a:latin typeface="Times New Roman" pitchFamily="18" charset="0"/>
              </a:rPr>
              <a:t>0</a:t>
            </a:r>
            <a:endParaRPr lang="en-US" sz="2400" dirty="0">
              <a:latin typeface="Times New Roman" pitchFamily="18" charset="0"/>
            </a:endParaRPr>
          </a:p>
          <a:p>
            <a:r>
              <a:rPr lang="en-US" sz="2400" dirty="0">
                <a:latin typeface="Times New Roman" pitchFamily="18" charset="0"/>
              </a:rPr>
              <a:t>      0   1/2   </a:t>
            </a:r>
            <a:r>
              <a:rPr lang="en-US" sz="2400" dirty="0" smtClean="0">
                <a:latin typeface="Times New Roman" pitchFamily="18" charset="0"/>
              </a:rPr>
              <a:t>1</a:t>
            </a:r>
            <a:endParaRPr lang="en-US" sz="2400" dirty="0">
              <a:latin typeface="Times New Roman" pitchFamily="18" charset="0"/>
            </a:endParaRPr>
          </a:p>
        </p:txBody>
      </p:sp>
      <p:sp>
        <p:nvSpPr>
          <p:cNvPr id="54" name="Rectangle 45"/>
          <p:cNvSpPr>
            <a:spLocks noChangeArrowheads="1"/>
          </p:cNvSpPr>
          <p:nvPr/>
        </p:nvSpPr>
        <p:spPr bwMode="auto">
          <a:xfrm>
            <a:off x="7543800" y="1630660"/>
            <a:ext cx="14478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5" name="Text Box 46"/>
          <p:cNvSpPr txBox="1">
            <a:spLocks noChangeArrowheads="1"/>
          </p:cNvSpPr>
          <p:nvPr/>
        </p:nvSpPr>
        <p:spPr bwMode="auto">
          <a:xfrm>
            <a:off x="7251700" y="1595735"/>
            <a:ext cx="1733550" cy="1187450"/>
          </a:xfrm>
          <a:prstGeom prst="rect">
            <a:avLst/>
          </a:prstGeom>
          <a:noFill/>
          <a:ln w="9525">
            <a:noFill/>
            <a:miter lim="800000"/>
            <a:headEnd/>
            <a:tailEnd/>
          </a:ln>
        </p:spPr>
        <p:txBody>
          <a:bodyPr wrap="none">
            <a:spAutoFit/>
          </a:bodyPr>
          <a:lstStyle/>
          <a:p>
            <a:r>
              <a:rPr lang="en-US" sz="2400" dirty="0">
                <a:latin typeface="Times New Roman" pitchFamily="18" charset="0"/>
              </a:rPr>
              <a:t>   1/3 1/3 1/3</a:t>
            </a:r>
          </a:p>
          <a:p>
            <a:r>
              <a:rPr lang="en-US" sz="2400" dirty="0">
                <a:latin typeface="Times New Roman" pitchFamily="18" charset="0"/>
              </a:rPr>
              <a:t>   1/3 1/3 1/3</a:t>
            </a:r>
          </a:p>
          <a:p>
            <a:r>
              <a:rPr lang="en-US" sz="2400" dirty="0">
                <a:latin typeface="Times New Roman" pitchFamily="18" charset="0"/>
              </a:rPr>
              <a:t>   1/3 1/3 1/3</a:t>
            </a:r>
          </a:p>
        </p:txBody>
      </p:sp>
      <p:sp>
        <p:nvSpPr>
          <p:cNvPr id="56" name="Rectangle 47"/>
          <p:cNvSpPr>
            <a:spLocks noChangeArrowheads="1"/>
          </p:cNvSpPr>
          <p:nvPr/>
        </p:nvSpPr>
        <p:spPr bwMode="auto">
          <a:xfrm>
            <a:off x="5791200" y="2971800"/>
            <a:ext cx="2216150" cy="1260475"/>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7" name="Text Box 48"/>
          <p:cNvSpPr txBox="1">
            <a:spLocks noChangeArrowheads="1"/>
          </p:cNvSpPr>
          <p:nvPr/>
        </p:nvSpPr>
        <p:spPr bwMode="auto">
          <a:xfrm>
            <a:off x="5387975" y="2971800"/>
            <a:ext cx="2755883" cy="1200329"/>
          </a:xfrm>
          <a:prstGeom prst="rect">
            <a:avLst/>
          </a:prstGeom>
          <a:noFill/>
          <a:ln w="9525">
            <a:noFill/>
            <a:miter lim="800000"/>
            <a:headEnd/>
            <a:tailEnd/>
          </a:ln>
        </p:spPr>
        <p:txBody>
          <a:bodyPr wrap="none">
            <a:spAutoFit/>
          </a:bodyPr>
          <a:lstStyle/>
          <a:p>
            <a:r>
              <a:rPr lang="en-US" sz="2400" dirty="0">
                <a:latin typeface="Times New Roman" pitchFamily="18" charset="0"/>
              </a:rPr>
              <a:t>y   7/15  7/15   1</a:t>
            </a:r>
            <a:r>
              <a:rPr lang="en-US" sz="2400" dirty="0" smtClean="0">
                <a:latin typeface="Times New Roman" pitchFamily="18" charset="0"/>
              </a:rPr>
              <a:t>/15</a:t>
            </a:r>
            <a:endParaRPr lang="en-US" sz="2400" dirty="0">
              <a:latin typeface="Times New Roman" pitchFamily="18" charset="0"/>
            </a:endParaRPr>
          </a:p>
          <a:p>
            <a:r>
              <a:rPr lang="en-US" sz="2400" dirty="0">
                <a:latin typeface="Times New Roman" pitchFamily="18" charset="0"/>
              </a:rPr>
              <a:t>a   7/15  1/15   </a:t>
            </a:r>
            <a:r>
              <a:rPr lang="en-US" sz="2400" dirty="0" smtClean="0">
                <a:latin typeface="Times New Roman" pitchFamily="18" charset="0"/>
              </a:rPr>
              <a:t>1/15</a:t>
            </a:r>
            <a:endParaRPr lang="en-US" sz="2400" dirty="0">
              <a:latin typeface="Times New Roman" pitchFamily="18" charset="0"/>
            </a:endParaRPr>
          </a:p>
          <a:p>
            <a:r>
              <a:rPr lang="en-US" sz="2400" dirty="0">
                <a:latin typeface="Times New Roman" pitchFamily="18" charset="0"/>
              </a:rPr>
              <a:t>m  1/15  7/15  </a:t>
            </a:r>
            <a:r>
              <a:rPr lang="en-US" sz="2400" dirty="0" smtClean="0">
                <a:latin typeface="Times New Roman" pitchFamily="18" charset="0"/>
              </a:rPr>
              <a:t>13/15</a:t>
            </a:r>
            <a:endParaRPr lang="en-US" sz="2400" dirty="0">
              <a:latin typeface="Times New Roman" pitchFamily="18" charset="0"/>
            </a:endParaRPr>
          </a:p>
        </p:txBody>
      </p:sp>
      <p:sp>
        <p:nvSpPr>
          <p:cNvPr id="58" name="Text Box 49"/>
          <p:cNvSpPr txBox="1">
            <a:spLocks noChangeArrowheads="1"/>
          </p:cNvSpPr>
          <p:nvPr/>
        </p:nvSpPr>
        <p:spPr bwMode="auto">
          <a:xfrm>
            <a:off x="4431877" y="193546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59" name="Text Box 50"/>
          <p:cNvSpPr txBox="1">
            <a:spLocks noChangeArrowheads="1"/>
          </p:cNvSpPr>
          <p:nvPr/>
        </p:nvSpPr>
        <p:spPr bwMode="auto">
          <a:xfrm>
            <a:off x="6689725" y="1898948"/>
            <a:ext cx="869950" cy="457200"/>
          </a:xfrm>
          <a:prstGeom prst="rect">
            <a:avLst/>
          </a:prstGeom>
          <a:noFill/>
          <a:ln w="9525">
            <a:noFill/>
            <a:miter lim="800000"/>
            <a:headEnd/>
            <a:tailEnd/>
          </a:ln>
        </p:spPr>
        <p:txBody>
          <a:bodyPr wrap="none">
            <a:spAutoFit/>
          </a:bodyPr>
          <a:lstStyle/>
          <a:p>
            <a:r>
              <a:rPr lang="en-US" sz="2400" dirty="0">
                <a:latin typeface="Corbel" pitchFamily="34" charset="0"/>
              </a:rPr>
              <a:t>+ 0.2</a:t>
            </a:r>
          </a:p>
        </p:txBody>
      </p:sp>
      <p:sp>
        <p:nvSpPr>
          <p:cNvPr id="60" name="TextBox 59"/>
          <p:cNvSpPr txBox="1"/>
          <p:nvPr/>
        </p:nvSpPr>
        <p:spPr>
          <a:xfrm>
            <a:off x="5449707" y="1101308"/>
            <a:ext cx="441146" cy="461665"/>
          </a:xfrm>
          <a:prstGeom prst="rect">
            <a:avLst/>
          </a:prstGeom>
          <a:noFill/>
        </p:spPr>
        <p:txBody>
          <a:bodyPr wrap="none" rtlCol="0">
            <a:spAutoFit/>
          </a:bodyPr>
          <a:lstStyle/>
          <a:p>
            <a:r>
              <a:rPr lang="en-US" sz="2400" b="1" dirty="0" smtClean="0">
                <a:solidFill>
                  <a:srgbClr val="008000"/>
                </a:solidFill>
                <a:latin typeface="Arial" pitchFamily="34" charset="0"/>
                <a:cs typeface="Arial" pitchFamily="34" charset="0"/>
              </a:rPr>
              <a:t>M</a:t>
            </a:r>
          </a:p>
        </p:txBody>
      </p:sp>
      <p:sp>
        <p:nvSpPr>
          <p:cNvPr id="61" name="TextBox 60"/>
          <p:cNvSpPr txBox="1"/>
          <p:nvPr/>
        </p:nvSpPr>
        <p:spPr>
          <a:xfrm>
            <a:off x="7239000" y="1050943"/>
            <a:ext cx="1739579" cy="461665"/>
          </a:xfrm>
          <a:prstGeom prst="rect">
            <a:avLst/>
          </a:prstGeom>
          <a:noFill/>
        </p:spPr>
        <p:txBody>
          <a:bodyPr wrap="none" rtlCol="0">
            <a:spAutoFit/>
          </a:bodyPr>
          <a:lstStyle/>
          <a:p>
            <a:pPr lvl="1"/>
            <a:r>
              <a:rPr lang="en-US" sz="2400" b="1" dirty="0">
                <a:solidFill>
                  <a:srgbClr val="008000"/>
                </a:solidFill>
                <a:latin typeface="Arial" pitchFamily="34" charset="0"/>
                <a:cs typeface="Arial" pitchFamily="34" charset="0"/>
              </a:rPr>
              <a:t>[</a:t>
            </a:r>
            <a:r>
              <a:rPr lang="en-US" sz="2400" b="1" dirty="0" smtClean="0">
                <a:solidFill>
                  <a:srgbClr val="008000"/>
                </a:solidFill>
                <a:latin typeface="Arial" pitchFamily="34" charset="0"/>
                <a:cs typeface="Arial" pitchFamily="34" charset="0"/>
              </a:rPr>
              <a:t>1/N]</a:t>
            </a:r>
            <a:r>
              <a:rPr lang="en-US" sz="2400" b="1" baseline="-25000" dirty="0" err="1" smtClean="0">
                <a:solidFill>
                  <a:srgbClr val="008000"/>
                </a:solidFill>
                <a:latin typeface="Arial" pitchFamily="34" charset="0"/>
                <a:cs typeface="Arial" pitchFamily="34" charset="0"/>
              </a:rPr>
              <a:t>NxN</a:t>
            </a:r>
            <a:endParaRPr lang="en-US" sz="2400" b="1" baseline="-25000" dirty="0">
              <a:solidFill>
                <a:srgbClr val="008000"/>
              </a:solidFill>
              <a:latin typeface="Arial" pitchFamily="34" charset="0"/>
              <a:cs typeface="Arial" pitchFamily="34" charset="0"/>
            </a:endParaRPr>
          </a:p>
        </p:txBody>
      </p:sp>
      <p:sp>
        <p:nvSpPr>
          <p:cNvPr id="62" name="TextBox 61"/>
          <p:cNvSpPr txBox="1"/>
          <p:nvPr/>
        </p:nvSpPr>
        <p:spPr>
          <a:xfrm>
            <a:off x="6836316" y="4308475"/>
            <a:ext cx="407484" cy="461665"/>
          </a:xfrm>
          <a:prstGeom prst="rect">
            <a:avLst/>
          </a:prstGeom>
          <a:noFill/>
        </p:spPr>
        <p:txBody>
          <a:bodyPr wrap="none" rtlCol="0">
            <a:spAutoFit/>
          </a:bodyPr>
          <a:lstStyle/>
          <a:p>
            <a:r>
              <a:rPr lang="en-US" sz="2400" b="1" dirty="0" smtClean="0">
                <a:solidFill>
                  <a:srgbClr val="008000"/>
                </a:solidFill>
                <a:latin typeface="Arial" pitchFamily="34" charset="0"/>
                <a:cs typeface="Arial" pitchFamily="34" charset="0"/>
              </a:rPr>
              <a:t>A</a:t>
            </a:r>
          </a:p>
        </p:txBody>
      </p:sp>
    </p:spTree>
    <p:extLst>
      <p:ext uri="{BB962C8B-B14F-4D97-AF65-F5344CB8AC3E}">
        <p14:creationId xmlns:p14="http://schemas.microsoft.com/office/powerpoint/2010/main" val="32600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9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9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9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9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autoUpdateAnimBg="0"/>
      <p:bldP spid="37920" grpId="0" autoUpdateAnimBg="0"/>
      <p:bldP spid="37921" grpId="0" autoUpdateAnimBg="0"/>
      <p:bldP spid="37922" grpId="0" autoUpdateAnimBg="0"/>
      <p:bldP spid="37923" grpId="0" autoUpdateAnimBg="0"/>
      <p:bldP spid="35" grpId="0"/>
      <p:bldP spid="36" grpId="0"/>
      <p:bldP spid="37" grpId="0"/>
      <p:bldP spid="38" grpId="0"/>
      <p:bldP spid="39" grpId="0"/>
      <p:bldP spid="40" grpId="0"/>
      <p:bldP spid="41" grpId="0"/>
      <p:bldP spid="43" grpId="0"/>
      <p:bldP spid="44" grpId="0"/>
      <p:bldP spid="52" grpId="0" animBg="1"/>
      <p:bldP spid="53" grpId="0"/>
      <p:bldP spid="54" grpId="0" animBg="1"/>
      <p:bldP spid="55" grpId="0"/>
      <p:bldP spid="56" grpId="0" animBg="1"/>
      <p:bldP spid="57" grpId="0"/>
      <p:bldP spid="58" grpId="0"/>
      <p:bldP spid="59" grpId="0"/>
      <p:bldP spid="62"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How do we actually compute the PageRank?</a:t>
            </a:r>
            <a:endParaRPr lang="en-US" dirty="0"/>
          </a:p>
        </p:txBody>
      </p:sp>
    </p:spTree>
    <p:extLst>
      <p:ext uri="{BB962C8B-B14F-4D97-AF65-F5344CB8AC3E}">
        <p14:creationId xmlns:p14="http://schemas.microsoft.com/office/powerpoint/2010/main" val="33796870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Computing Page Rank</a:t>
            </a:r>
          </a:p>
        </p:txBody>
      </p:sp>
      <p:sp>
        <p:nvSpPr>
          <p:cNvPr id="88067" name="Rectangle 3"/>
          <p:cNvSpPr>
            <a:spLocks noGrp="1"/>
          </p:cNvSpPr>
          <p:nvPr>
            <p:ph idx="1"/>
          </p:nvPr>
        </p:nvSpPr>
        <p:spPr>
          <a:xfrm>
            <a:off x="457200" y="1295400"/>
            <a:ext cx="7983870" cy="5334001"/>
          </a:xfrm>
        </p:spPr>
        <p:txBody>
          <a:bodyPr>
            <a:normAutofit/>
          </a:bodyPr>
          <a:lstStyle/>
          <a:p>
            <a:r>
              <a:rPr lang="en-US" b="1" dirty="0" smtClean="0">
                <a:solidFill>
                  <a:srgbClr val="0000FF"/>
                </a:solidFill>
              </a:rPr>
              <a:t>Key step is matrix-vector multiplication</a:t>
            </a:r>
          </a:p>
          <a:p>
            <a:pPr lvl="1"/>
            <a:r>
              <a:rPr lang="en-US" b="1" i="1" dirty="0" err="1" smtClean="0"/>
              <a:t>r</a:t>
            </a:r>
            <a:r>
              <a:rPr lang="en-US" baseline="30000" dirty="0" err="1" smtClean="0"/>
              <a:t>new</a:t>
            </a:r>
            <a:r>
              <a:rPr lang="en-US" dirty="0" smtClean="0"/>
              <a:t> = </a:t>
            </a:r>
            <a:r>
              <a:rPr lang="en-US" b="1" i="1" dirty="0" smtClean="0"/>
              <a:t>A </a:t>
            </a:r>
            <a:r>
              <a:rPr lang="en-US" b="1" dirty="0" smtClean="0"/>
              <a:t>∙ </a:t>
            </a:r>
            <a:r>
              <a:rPr lang="en-US" b="1" i="1" dirty="0" err="1" smtClean="0"/>
              <a:t>r</a:t>
            </a:r>
            <a:r>
              <a:rPr lang="en-US" baseline="30000" dirty="0" err="1" smtClean="0"/>
              <a:t>old</a:t>
            </a:r>
            <a:endParaRPr lang="en-US" baseline="30000" dirty="0" smtClean="0"/>
          </a:p>
          <a:p>
            <a:r>
              <a:rPr lang="en-US" dirty="0" smtClean="0"/>
              <a:t>Easy if we have enough main memory to hold </a:t>
            </a:r>
            <a:r>
              <a:rPr lang="en-US" b="1" dirty="0" smtClean="0"/>
              <a:t>A</a:t>
            </a:r>
            <a:r>
              <a:rPr lang="en-US" dirty="0" smtClean="0"/>
              <a:t>, </a:t>
            </a:r>
            <a:r>
              <a:rPr lang="en-US" b="1" dirty="0" err="1" smtClean="0"/>
              <a:t>r</a:t>
            </a:r>
            <a:r>
              <a:rPr lang="en-US" baseline="30000" dirty="0" err="1" smtClean="0"/>
              <a:t>old</a:t>
            </a:r>
            <a:r>
              <a:rPr lang="en-US" dirty="0" smtClean="0"/>
              <a:t>, </a:t>
            </a:r>
            <a:r>
              <a:rPr lang="en-US" b="1" dirty="0" err="1" smtClean="0"/>
              <a:t>r</a:t>
            </a:r>
            <a:r>
              <a:rPr lang="en-US" baseline="30000" dirty="0" err="1" smtClean="0"/>
              <a:t>new</a:t>
            </a:r>
            <a:endParaRPr lang="en-US" dirty="0" smtClean="0"/>
          </a:p>
          <a:p>
            <a:r>
              <a:rPr lang="en-US" b="1" dirty="0" smtClean="0">
                <a:solidFill>
                  <a:srgbClr val="D60093"/>
                </a:solidFill>
              </a:rPr>
              <a:t>Say N = 1 billion pages</a:t>
            </a:r>
          </a:p>
          <a:p>
            <a:pPr lvl="1"/>
            <a:r>
              <a:rPr lang="en-US" dirty="0" smtClean="0"/>
              <a:t>We need 4 bytes for </a:t>
            </a:r>
            <a:br>
              <a:rPr lang="en-US" dirty="0" smtClean="0"/>
            </a:br>
            <a:r>
              <a:rPr lang="en-US" dirty="0" smtClean="0"/>
              <a:t>each entry (say)</a:t>
            </a:r>
          </a:p>
          <a:p>
            <a:pPr lvl="1"/>
            <a:r>
              <a:rPr lang="en-US" dirty="0" smtClean="0">
                <a:solidFill>
                  <a:srgbClr val="D60093"/>
                </a:solidFill>
              </a:rPr>
              <a:t>Matrix </a:t>
            </a:r>
            <a:r>
              <a:rPr lang="en-US" b="1" dirty="0" smtClean="0">
                <a:solidFill>
                  <a:srgbClr val="D60093"/>
                </a:solidFill>
              </a:rPr>
              <a:t>A</a:t>
            </a:r>
            <a:r>
              <a:rPr lang="en-US" dirty="0" smtClean="0">
                <a:solidFill>
                  <a:srgbClr val="D60093"/>
                </a:solidFill>
              </a:rPr>
              <a:t> has N</a:t>
            </a:r>
            <a:r>
              <a:rPr lang="en-US" baseline="30000" dirty="0" smtClean="0">
                <a:solidFill>
                  <a:srgbClr val="D60093"/>
                </a:solidFill>
              </a:rPr>
              <a:t>2</a:t>
            </a:r>
            <a:r>
              <a:rPr lang="en-US" dirty="0" smtClean="0">
                <a:solidFill>
                  <a:srgbClr val="D60093"/>
                </a:solidFill>
              </a:rPr>
              <a:t> entries</a:t>
            </a:r>
          </a:p>
          <a:p>
            <a:pPr lvl="2"/>
            <a:r>
              <a:rPr lang="en-US" dirty="0" smtClean="0"/>
              <a:t>10</a:t>
            </a:r>
            <a:r>
              <a:rPr lang="en-US" baseline="30000" dirty="0" smtClean="0"/>
              <a:t>18</a:t>
            </a:r>
            <a:r>
              <a:rPr lang="en-US" dirty="0" smtClean="0"/>
              <a:t> is a large number!</a:t>
            </a:r>
          </a:p>
        </p:txBody>
      </p:sp>
      <p:sp>
        <p:nvSpPr>
          <p:cNvPr id="8" name="Text Box 12"/>
          <p:cNvSpPr txBox="1">
            <a:spLocks noChangeArrowheads="1"/>
          </p:cNvSpPr>
          <p:nvPr/>
        </p:nvSpPr>
        <p:spPr bwMode="auto">
          <a:xfrm>
            <a:off x="6248400" y="4114800"/>
            <a:ext cx="992579" cy="923330"/>
          </a:xfrm>
          <a:prstGeom prst="rect">
            <a:avLst/>
          </a:prstGeom>
          <a:noFill/>
          <a:ln w="9525">
            <a:solidFill>
              <a:schemeClr val="tx1"/>
            </a:solidFill>
            <a:miter lim="800000"/>
            <a:headEnd/>
            <a:tailEnd/>
          </a:ln>
        </p:spPr>
        <p:txBody>
          <a:bodyPr wrap="none">
            <a:spAutoFit/>
          </a:bodyPr>
          <a:lstStyle/>
          <a:p>
            <a:r>
              <a:rPr lang="en-US" dirty="0" smtClean="0">
                <a:latin typeface="Times New Roman" pitchFamily="18" charset="0"/>
              </a:rPr>
              <a:t>½   ½   </a:t>
            </a:r>
            <a:r>
              <a:rPr lang="en-US" dirty="0">
                <a:latin typeface="Times New Roman" pitchFamily="18" charset="0"/>
              </a:rPr>
              <a:t>0</a:t>
            </a:r>
          </a:p>
          <a:p>
            <a:r>
              <a:rPr lang="en-US" dirty="0">
                <a:latin typeface="Times New Roman" pitchFamily="18" charset="0"/>
              </a:rPr>
              <a:t> </a:t>
            </a:r>
            <a:r>
              <a:rPr lang="en-US" dirty="0" smtClean="0">
                <a:latin typeface="Times New Roman" pitchFamily="18" charset="0"/>
              </a:rPr>
              <a:t>½   </a:t>
            </a:r>
            <a:r>
              <a:rPr lang="en-US" dirty="0">
                <a:latin typeface="Times New Roman" pitchFamily="18" charset="0"/>
              </a:rPr>
              <a:t>0   </a:t>
            </a:r>
            <a:r>
              <a:rPr lang="en-US" dirty="0" smtClean="0">
                <a:latin typeface="Times New Roman" pitchFamily="18" charset="0"/>
              </a:rPr>
              <a:t>0</a:t>
            </a:r>
            <a:endParaRPr lang="en-US" dirty="0">
              <a:latin typeface="Times New Roman" pitchFamily="18" charset="0"/>
            </a:endParaRPr>
          </a:p>
          <a:p>
            <a:r>
              <a:rPr lang="en-US" dirty="0" smtClean="0">
                <a:latin typeface="Times New Roman" pitchFamily="18" charset="0"/>
              </a:rPr>
              <a:t>0    ½   </a:t>
            </a:r>
            <a:r>
              <a:rPr lang="en-US" dirty="0">
                <a:latin typeface="Times New Roman" pitchFamily="18" charset="0"/>
              </a:rPr>
              <a:t>1</a:t>
            </a:r>
          </a:p>
        </p:txBody>
      </p:sp>
      <p:sp>
        <p:nvSpPr>
          <p:cNvPr id="10" name="Text Box 22"/>
          <p:cNvSpPr txBox="1">
            <a:spLocks noChangeArrowheads="1"/>
          </p:cNvSpPr>
          <p:nvPr/>
        </p:nvSpPr>
        <p:spPr bwMode="auto">
          <a:xfrm>
            <a:off x="7848600" y="4114800"/>
            <a:ext cx="1184940" cy="923330"/>
          </a:xfrm>
          <a:prstGeom prst="rect">
            <a:avLst/>
          </a:prstGeom>
          <a:noFill/>
          <a:ln w="9525">
            <a:solidFill>
              <a:schemeClr val="tx1"/>
            </a:solidFill>
            <a:miter lim="800000"/>
            <a:headEnd/>
            <a:tailEnd/>
          </a:ln>
        </p:spPr>
        <p:txBody>
          <a:bodyPr wrap="none">
            <a:spAutoFit/>
          </a:bodyPr>
          <a:lstStyle/>
          <a:p>
            <a:pPr algn="ctr"/>
            <a:r>
              <a:rPr lang="en-US" dirty="0" smtClean="0">
                <a:latin typeface="Times New Roman" pitchFamily="18" charset="0"/>
              </a:rPr>
              <a:t>1/3 </a:t>
            </a:r>
            <a:r>
              <a:rPr lang="en-US" dirty="0">
                <a:latin typeface="Times New Roman" pitchFamily="18" charset="0"/>
              </a:rPr>
              <a:t>1/3 1/3</a:t>
            </a:r>
          </a:p>
          <a:p>
            <a:pPr algn="ctr"/>
            <a:r>
              <a:rPr lang="en-US" dirty="0" smtClean="0">
                <a:latin typeface="Times New Roman" pitchFamily="18" charset="0"/>
              </a:rPr>
              <a:t>1/3 </a:t>
            </a:r>
            <a:r>
              <a:rPr lang="en-US" dirty="0">
                <a:latin typeface="Times New Roman" pitchFamily="18" charset="0"/>
              </a:rPr>
              <a:t>1/3 1/3</a:t>
            </a:r>
          </a:p>
          <a:p>
            <a:pPr algn="ctr"/>
            <a:r>
              <a:rPr lang="en-US" dirty="0" smtClean="0">
                <a:latin typeface="Times New Roman" pitchFamily="18" charset="0"/>
              </a:rPr>
              <a:t>1/3 </a:t>
            </a:r>
            <a:r>
              <a:rPr lang="en-US" dirty="0">
                <a:latin typeface="Times New Roman" pitchFamily="18" charset="0"/>
              </a:rPr>
              <a:t>1/3 1/3</a:t>
            </a:r>
          </a:p>
        </p:txBody>
      </p:sp>
      <p:sp>
        <p:nvSpPr>
          <p:cNvPr id="11" name="Rectangle 24"/>
          <p:cNvSpPr>
            <a:spLocks noChangeArrowheads="1"/>
          </p:cNvSpPr>
          <p:nvPr/>
        </p:nvSpPr>
        <p:spPr bwMode="auto">
          <a:xfrm>
            <a:off x="6815137" y="5410201"/>
            <a:ext cx="221615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12" name="Text Box 25"/>
          <p:cNvSpPr txBox="1">
            <a:spLocks noChangeArrowheads="1"/>
          </p:cNvSpPr>
          <p:nvPr/>
        </p:nvSpPr>
        <p:spPr bwMode="auto">
          <a:xfrm>
            <a:off x="6411912" y="5410200"/>
            <a:ext cx="2678938"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     </a:t>
            </a:r>
            <a:r>
              <a:rPr lang="en-US" sz="2400" dirty="0">
                <a:latin typeface="Times New Roman" pitchFamily="18" charset="0"/>
              </a:rPr>
              <a:t>7/15  7/15   1/15</a:t>
            </a:r>
          </a:p>
          <a:p>
            <a:r>
              <a:rPr lang="en-US" sz="2400" dirty="0">
                <a:latin typeface="Times New Roman" pitchFamily="18" charset="0"/>
              </a:rPr>
              <a:t> </a:t>
            </a:r>
            <a:r>
              <a:rPr lang="en-US" sz="2400" dirty="0" smtClean="0">
                <a:latin typeface="Times New Roman" pitchFamily="18" charset="0"/>
              </a:rPr>
              <a:t>    </a:t>
            </a:r>
            <a:r>
              <a:rPr lang="en-US" sz="2400" dirty="0">
                <a:latin typeface="Times New Roman" pitchFamily="18" charset="0"/>
              </a:rPr>
              <a:t>7/15  1/15   1/15</a:t>
            </a:r>
          </a:p>
          <a:p>
            <a:r>
              <a:rPr lang="en-US" sz="2400" dirty="0">
                <a:latin typeface="Times New Roman" pitchFamily="18" charset="0"/>
              </a:rPr>
              <a:t> </a:t>
            </a:r>
            <a:r>
              <a:rPr lang="en-US" sz="2400" dirty="0" smtClean="0">
                <a:latin typeface="Times New Roman" pitchFamily="18" charset="0"/>
              </a:rPr>
              <a:t>    </a:t>
            </a:r>
            <a:r>
              <a:rPr lang="en-US" sz="2400" dirty="0">
                <a:latin typeface="Times New Roman" pitchFamily="18" charset="0"/>
              </a:rPr>
              <a:t>1/15  7/15  13/15</a:t>
            </a:r>
          </a:p>
        </p:txBody>
      </p:sp>
      <p:sp>
        <p:nvSpPr>
          <p:cNvPr id="13" name="Text Box 27"/>
          <p:cNvSpPr txBox="1">
            <a:spLocks noChangeArrowheads="1"/>
          </p:cNvSpPr>
          <p:nvPr/>
        </p:nvSpPr>
        <p:spPr bwMode="auto">
          <a:xfrm>
            <a:off x="5715000" y="434340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14" name="Text Box 28"/>
          <p:cNvSpPr txBox="1">
            <a:spLocks noChangeArrowheads="1"/>
          </p:cNvSpPr>
          <p:nvPr/>
        </p:nvSpPr>
        <p:spPr bwMode="auto">
          <a:xfrm>
            <a:off x="7173494" y="4343400"/>
            <a:ext cx="739305" cy="461665"/>
          </a:xfrm>
          <a:prstGeom prst="rect">
            <a:avLst/>
          </a:prstGeom>
          <a:noFill/>
          <a:ln w="9525">
            <a:noFill/>
            <a:miter lim="800000"/>
            <a:headEnd/>
            <a:tailEnd/>
          </a:ln>
        </p:spPr>
        <p:txBody>
          <a:bodyPr wrap="none">
            <a:spAutoFit/>
          </a:bodyPr>
          <a:lstStyle/>
          <a:p>
            <a:r>
              <a:rPr lang="en-US" sz="2400" dirty="0" smtClean="0">
                <a:latin typeface="Corbel" pitchFamily="34" charset="0"/>
              </a:rPr>
              <a:t>+0.2</a:t>
            </a:r>
            <a:endParaRPr lang="en-US" sz="2400" dirty="0">
              <a:latin typeface="Corbel" pitchFamily="34" charset="0"/>
            </a:endParaRPr>
          </a:p>
        </p:txBody>
      </p:sp>
      <p:sp>
        <p:nvSpPr>
          <p:cNvPr id="15" name="Rectangle 14"/>
          <p:cNvSpPr/>
          <p:nvPr/>
        </p:nvSpPr>
        <p:spPr>
          <a:xfrm>
            <a:off x="5612378" y="3505200"/>
            <a:ext cx="3684022" cy="461665"/>
          </a:xfrm>
          <a:prstGeom prst="rect">
            <a:avLst/>
          </a:prstGeom>
        </p:spPr>
        <p:txBody>
          <a:bodyPr wrap="none">
            <a:spAutoFit/>
          </a:bodyPr>
          <a:lstStyle/>
          <a:p>
            <a:pPr lvl="1"/>
            <a:r>
              <a:rPr lang="en-US" sz="2400" b="1" dirty="0" smtClean="0"/>
              <a:t>A</a:t>
            </a:r>
            <a:r>
              <a:rPr lang="en-US" sz="2400" dirty="0" smtClean="0"/>
              <a:t> = </a:t>
            </a:r>
            <a:r>
              <a:rPr lang="en-US" sz="2400" dirty="0" smtClean="0">
                <a:latin typeface="Symbol" pitchFamily="18" charset="2"/>
                <a:sym typeface="Symbol" pitchFamily="18" charset="2"/>
              </a:rPr>
              <a:t></a:t>
            </a:r>
            <a:r>
              <a:rPr lang="en-US" sz="2400" b="1" dirty="0" smtClean="0"/>
              <a:t>∙M</a:t>
            </a:r>
            <a:r>
              <a:rPr lang="en-US" sz="2400" dirty="0" smtClean="0"/>
              <a:t> + (1-</a:t>
            </a:r>
            <a:r>
              <a:rPr lang="en-US" sz="2400" dirty="0" smtClean="0">
                <a:latin typeface="Symbol" pitchFamily="18" charset="2"/>
                <a:sym typeface="Symbol" pitchFamily="18" charset="2"/>
              </a:rPr>
              <a:t></a:t>
            </a:r>
            <a:r>
              <a:rPr lang="en-US" sz="2400" dirty="0" smtClean="0"/>
              <a:t>) [1/N]</a:t>
            </a:r>
            <a:r>
              <a:rPr lang="en-US" sz="2400" baseline="-25000" dirty="0" err="1" smtClean="0"/>
              <a:t>NxN</a:t>
            </a:r>
            <a:endParaRPr lang="en-US" sz="2400" baseline="-25000" dirty="0" smtClean="0"/>
          </a:p>
        </p:txBody>
      </p:sp>
      <p:sp>
        <p:nvSpPr>
          <p:cNvPr id="16" name="Rectangle 15"/>
          <p:cNvSpPr/>
          <p:nvPr/>
        </p:nvSpPr>
        <p:spPr>
          <a:xfrm>
            <a:off x="6264454" y="5801380"/>
            <a:ext cx="441146" cy="523220"/>
          </a:xfrm>
          <a:prstGeom prst="rect">
            <a:avLst/>
          </a:prstGeom>
        </p:spPr>
        <p:txBody>
          <a:bodyPr wrap="none">
            <a:spAutoFit/>
          </a:bodyPr>
          <a:lstStyle/>
          <a:p>
            <a:r>
              <a:rPr lang="en-US" sz="2800" dirty="0" smtClean="0"/>
              <a:t> =</a:t>
            </a:r>
            <a:endParaRPr lang="en-US" sz="2800" dirty="0"/>
          </a:p>
        </p:txBody>
      </p:sp>
      <p:sp>
        <p:nvSpPr>
          <p:cNvPr id="17" name="Rectangle 16"/>
          <p:cNvSpPr/>
          <p:nvPr/>
        </p:nvSpPr>
        <p:spPr>
          <a:xfrm>
            <a:off x="5132135" y="4332192"/>
            <a:ext cx="676788" cy="523220"/>
          </a:xfrm>
          <a:prstGeom prst="rect">
            <a:avLst/>
          </a:prstGeom>
        </p:spPr>
        <p:txBody>
          <a:bodyPr wrap="none">
            <a:spAutoFit/>
          </a:bodyPr>
          <a:lstStyle/>
          <a:p>
            <a:r>
              <a:rPr lang="en-US" sz="2800" b="1" i="1" dirty="0" smtClean="0">
                <a:solidFill>
                  <a:srgbClr val="008000"/>
                </a:solidFill>
              </a:rPr>
              <a:t>A</a:t>
            </a:r>
            <a:r>
              <a:rPr lang="en-US" sz="2800" dirty="0" smtClean="0"/>
              <a:t> =</a:t>
            </a:r>
            <a:endParaRPr lang="en-US" sz="2800" dirty="0"/>
          </a:p>
        </p:txBody>
      </p:sp>
    </p:spTree>
    <p:extLst>
      <p:ext uri="{BB962C8B-B14F-4D97-AF65-F5344CB8AC3E}">
        <p14:creationId xmlns:p14="http://schemas.microsoft.com/office/powerpoint/2010/main" val="21675444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Matrix </a:t>
            </a:r>
            <a:r>
              <a:rPr lang="en-US" dirty="0" smtClean="0">
                <a:solidFill>
                  <a:schemeClr val="accent1">
                    <a:satMod val="150000"/>
                  </a:schemeClr>
                </a:solidFill>
              </a:rPr>
              <a:t>Formulation</a:t>
            </a:r>
            <a:endParaRPr lang="en-US" dirty="0">
              <a:solidFill>
                <a:schemeClr val="accent1">
                  <a:satMod val="150000"/>
                </a:schemeClr>
              </a:solidFill>
            </a:endParaRPr>
          </a:p>
        </p:txBody>
      </p:sp>
      <p:sp>
        <p:nvSpPr>
          <p:cNvPr id="34819" name="Rectangle 3"/>
          <p:cNvSpPr>
            <a:spLocks noGrp="1" noChangeArrowheads="1"/>
          </p:cNvSpPr>
          <p:nvPr>
            <p:ph type="body" idx="1"/>
          </p:nvPr>
        </p:nvSpPr>
        <p:spPr/>
        <p:txBody>
          <a:bodyPr>
            <a:normAutofit/>
          </a:bodyPr>
          <a:lstStyle/>
          <a:p>
            <a:pPr>
              <a:lnSpc>
                <a:spcPct val="90000"/>
              </a:lnSpc>
            </a:pPr>
            <a:r>
              <a:rPr lang="en-US" dirty="0" smtClean="0"/>
              <a:t>Suppose there are </a:t>
            </a:r>
            <a:r>
              <a:rPr lang="en-US" b="1" i="1" dirty="0" smtClean="0"/>
              <a:t>N</a:t>
            </a:r>
            <a:r>
              <a:rPr lang="en-US" dirty="0" smtClean="0"/>
              <a:t> pages</a:t>
            </a:r>
          </a:p>
          <a:p>
            <a:pPr>
              <a:lnSpc>
                <a:spcPct val="90000"/>
              </a:lnSpc>
            </a:pPr>
            <a:r>
              <a:rPr lang="en-US" dirty="0" smtClean="0"/>
              <a:t>Consider page </a:t>
            </a:r>
            <a:r>
              <a:rPr lang="en-US" b="1" i="1" dirty="0" err="1" smtClean="0"/>
              <a:t>i</a:t>
            </a:r>
            <a:r>
              <a:rPr lang="en-US" dirty="0" smtClean="0"/>
              <a:t>, with </a:t>
            </a:r>
            <a:r>
              <a:rPr lang="en-US" b="1" dirty="0" smtClean="0"/>
              <a:t>d</a:t>
            </a:r>
            <a:r>
              <a:rPr lang="en-US" b="1" i="1" baseline="-25000" dirty="0" smtClean="0"/>
              <a:t>i</a:t>
            </a:r>
            <a:r>
              <a:rPr lang="en-US" dirty="0" smtClean="0"/>
              <a:t> out-links</a:t>
            </a:r>
            <a:endParaRPr lang="en-US" b="1" i="1" baseline="-25000" dirty="0" smtClean="0"/>
          </a:p>
          <a:p>
            <a:pPr>
              <a:lnSpc>
                <a:spcPct val="90000"/>
              </a:lnSpc>
            </a:pPr>
            <a:r>
              <a:rPr lang="en-US" dirty="0" smtClean="0"/>
              <a:t>We have </a:t>
            </a:r>
            <a:r>
              <a:rPr lang="en-US" b="1" i="1" dirty="0" err="1" smtClean="0"/>
              <a:t>M</a:t>
            </a:r>
            <a:r>
              <a:rPr lang="en-US" i="1" baseline="-25000" dirty="0" err="1" smtClean="0"/>
              <a:t>ji</a:t>
            </a:r>
            <a:r>
              <a:rPr lang="en-US" dirty="0" smtClean="0"/>
              <a:t> </a:t>
            </a:r>
            <a:r>
              <a:rPr lang="en-US" b="1" dirty="0" smtClean="0"/>
              <a:t>= </a:t>
            </a:r>
            <a:r>
              <a:rPr lang="en-US" b="1" i="1" dirty="0" smtClean="0"/>
              <a:t>1/|d</a:t>
            </a:r>
            <a:r>
              <a:rPr lang="en-US" b="1" i="1" baseline="-25000" dirty="0" smtClean="0"/>
              <a:t>i</a:t>
            </a:r>
            <a:r>
              <a:rPr lang="en-US" b="1" i="1" dirty="0" smtClean="0"/>
              <a:t>|</a:t>
            </a:r>
            <a:r>
              <a:rPr lang="en-US" b="1" dirty="0" smtClean="0"/>
              <a:t> </a:t>
            </a:r>
            <a:r>
              <a:rPr lang="en-US" dirty="0" smtClean="0"/>
              <a:t>when </a:t>
            </a:r>
            <a:r>
              <a:rPr lang="en-US" b="1" i="1" dirty="0" err="1" smtClean="0"/>
              <a:t>i</a:t>
            </a:r>
            <a:r>
              <a:rPr lang="en-US" b="1" i="1" dirty="0" smtClean="0"/>
              <a:t> </a:t>
            </a:r>
            <a:r>
              <a:rPr lang="en-US" b="1" i="1" dirty="0" smtClean="0">
                <a:latin typeface="cmsy10" pitchFamily="34" charset="0"/>
              </a:rPr>
              <a:t>→</a:t>
            </a:r>
            <a:r>
              <a:rPr lang="en-US" b="1" i="1" dirty="0" smtClean="0"/>
              <a:t> j</a:t>
            </a:r>
            <a:r>
              <a:rPr lang="en-US" b="1" dirty="0" smtClean="0"/>
              <a:t/>
            </a:r>
            <a:br>
              <a:rPr lang="en-US" b="1" dirty="0" smtClean="0"/>
            </a:br>
            <a:r>
              <a:rPr lang="en-US" dirty="0" smtClean="0"/>
              <a:t>	   and </a:t>
            </a:r>
            <a:r>
              <a:rPr lang="en-US" b="1" i="1" dirty="0" err="1" smtClean="0"/>
              <a:t>M</a:t>
            </a:r>
            <a:r>
              <a:rPr lang="en-US" i="1" baseline="-25000" dirty="0" err="1" smtClean="0"/>
              <a:t>ji</a:t>
            </a:r>
            <a:r>
              <a:rPr lang="en-US" i="1" dirty="0" smtClean="0"/>
              <a:t> </a:t>
            </a:r>
            <a:r>
              <a:rPr lang="en-US" b="1" i="1" dirty="0" smtClean="0"/>
              <a:t>= 0</a:t>
            </a:r>
            <a:r>
              <a:rPr lang="en-US" b="1" dirty="0" smtClean="0"/>
              <a:t> </a:t>
            </a:r>
            <a:r>
              <a:rPr lang="en-US" dirty="0" smtClean="0"/>
              <a:t>otherwise</a:t>
            </a:r>
          </a:p>
          <a:p>
            <a:pPr>
              <a:lnSpc>
                <a:spcPct val="90000"/>
              </a:lnSpc>
            </a:pPr>
            <a:r>
              <a:rPr lang="en-US" b="1" dirty="0" smtClean="0">
                <a:solidFill>
                  <a:srgbClr val="0000FF"/>
                </a:solidFill>
              </a:rPr>
              <a:t>The random teleport is equivalent to:</a:t>
            </a:r>
          </a:p>
          <a:p>
            <a:pPr lvl="1">
              <a:lnSpc>
                <a:spcPct val="90000"/>
              </a:lnSpc>
            </a:pPr>
            <a:r>
              <a:rPr lang="en-US" dirty="0" smtClean="0"/>
              <a:t>Adding a </a:t>
            </a:r>
            <a:r>
              <a:rPr lang="en-US" b="1" dirty="0" smtClean="0">
                <a:solidFill>
                  <a:srgbClr val="D60093"/>
                </a:solidFill>
              </a:rPr>
              <a:t>teleport link </a:t>
            </a:r>
            <a:r>
              <a:rPr lang="en-US" dirty="0" smtClean="0"/>
              <a:t>from </a:t>
            </a:r>
            <a:r>
              <a:rPr lang="en-US" b="1" i="1" dirty="0" err="1" smtClean="0"/>
              <a:t>i</a:t>
            </a:r>
            <a:r>
              <a:rPr lang="en-US" dirty="0" smtClean="0"/>
              <a:t> to every other page and setting transition probability to </a:t>
            </a:r>
            <a:r>
              <a:rPr lang="en-US" b="1" i="1" dirty="0" smtClean="0"/>
              <a:t>(1-</a:t>
            </a:r>
            <a:r>
              <a:rPr lang="en-US" b="1" i="1" dirty="0" smtClean="0">
                <a:latin typeface="Symbol" pitchFamily="18" charset="2"/>
                <a:sym typeface="Symbol" pitchFamily="18" charset="2"/>
              </a:rPr>
              <a:t></a:t>
            </a:r>
            <a:r>
              <a:rPr lang="en-US" b="1" i="1" dirty="0" smtClean="0"/>
              <a:t>)/N</a:t>
            </a:r>
          </a:p>
          <a:p>
            <a:pPr lvl="1">
              <a:lnSpc>
                <a:spcPct val="90000"/>
              </a:lnSpc>
            </a:pPr>
            <a:r>
              <a:rPr lang="en-US" dirty="0" smtClean="0"/>
              <a:t>Reducing the probability of following each </a:t>
            </a:r>
            <a:br>
              <a:rPr lang="en-US" dirty="0" smtClean="0"/>
            </a:br>
            <a:r>
              <a:rPr lang="en-US" dirty="0" smtClean="0"/>
              <a:t>out-link from </a:t>
            </a:r>
            <a:r>
              <a:rPr lang="en-US" b="1" i="1" dirty="0" smtClean="0"/>
              <a:t>1/|d</a:t>
            </a:r>
            <a:r>
              <a:rPr lang="en-US" b="1" i="1" baseline="-25000" dirty="0" smtClean="0"/>
              <a:t>i</a:t>
            </a:r>
            <a:r>
              <a:rPr lang="en-US" b="1" i="1" dirty="0" smtClean="0"/>
              <a:t>|</a:t>
            </a:r>
            <a:r>
              <a:rPr lang="en-US" dirty="0" smtClean="0"/>
              <a:t> to </a:t>
            </a:r>
            <a:r>
              <a:rPr lang="en-US" b="1" i="1" dirty="0" smtClean="0">
                <a:latin typeface="Symbol" pitchFamily="18" charset="2"/>
                <a:sym typeface="Symbol" pitchFamily="18" charset="2"/>
              </a:rPr>
              <a:t></a:t>
            </a:r>
            <a:r>
              <a:rPr lang="en-US" b="1" i="1" dirty="0" smtClean="0"/>
              <a:t>/|d</a:t>
            </a:r>
            <a:r>
              <a:rPr lang="en-US" b="1" i="1" baseline="-25000" dirty="0" smtClean="0"/>
              <a:t>i</a:t>
            </a:r>
            <a:r>
              <a:rPr lang="en-US" b="1" i="1" dirty="0" smtClean="0"/>
              <a:t>|</a:t>
            </a:r>
          </a:p>
          <a:p>
            <a:pPr lvl="1">
              <a:lnSpc>
                <a:spcPct val="90000"/>
              </a:lnSpc>
            </a:pPr>
            <a:r>
              <a:rPr lang="en-US" b="1" dirty="0" smtClean="0">
                <a:solidFill>
                  <a:srgbClr val="008000"/>
                </a:solidFill>
              </a:rPr>
              <a:t>Equivalent:</a:t>
            </a:r>
            <a:r>
              <a:rPr lang="en-US" dirty="0" smtClean="0"/>
              <a:t> Tax each page a fraction </a:t>
            </a:r>
            <a:r>
              <a:rPr lang="en-US" b="1" i="1" dirty="0" smtClean="0"/>
              <a:t>(1-</a:t>
            </a:r>
            <a:r>
              <a:rPr lang="en-US" b="1" i="1" dirty="0" smtClean="0">
                <a:latin typeface="Symbol" pitchFamily="18" charset="2"/>
                <a:sym typeface="Symbol" pitchFamily="18" charset="2"/>
              </a:rPr>
              <a:t></a:t>
            </a:r>
            <a:r>
              <a:rPr lang="en-US" b="1" i="1" dirty="0" smtClean="0"/>
              <a:t>)</a:t>
            </a:r>
            <a:r>
              <a:rPr lang="en-US" dirty="0" smtClean="0"/>
              <a:t> of its score and redistribute evenly </a:t>
            </a:r>
          </a:p>
        </p:txBody>
      </p:sp>
    </p:spTree>
    <p:extLst>
      <p:ext uri="{BB962C8B-B14F-4D97-AF65-F5344CB8AC3E}">
        <p14:creationId xmlns:p14="http://schemas.microsoft.com/office/powerpoint/2010/main" val="3838684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r>
              <a:rPr lang="en-US" smtClean="0"/>
              <a:t>Rearranging the Equation</a:t>
            </a:r>
            <a:endParaRPr lang="en-US" dirty="0" smtClean="0"/>
          </a:p>
        </p:txBody>
      </p:sp>
      <mc:AlternateContent xmlns:mc="http://schemas.openxmlformats.org/markup-compatibility/2006" xmlns:a14="http://schemas.microsoft.com/office/drawing/2010/main">
        <mc:Choice Requires="a14">
          <p:sp>
            <p:nvSpPr>
              <p:cNvPr id="90115" name="Rectangle 3"/>
              <p:cNvSpPr>
                <a:spLocks noGrp="1"/>
              </p:cNvSpPr>
              <p:nvPr>
                <p:ph idx="1"/>
              </p:nvPr>
            </p:nvSpPr>
            <p:spPr/>
            <p:txBody>
              <a:bodyPr>
                <a:normAutofit/>
              </a:bodyPr>
              <a:lstStyle/>
              <a:p>
                <a14:m>
                  <m:oMath xmlns:m="http://schemas.openxmlformats.org/officeDocument/2006/math">
                    <m:r>
                      <a:rPr lang="en-US" b="1" i="1" smtClean="0">
                        <a:latin typeface="Cambria Math"/>
                      </a:rPr>
                      <m:t>𝒓</m:t>
                    </m:r>
                    <m:r>
                      <a:rPr lang="en-US" b="1" i="0" smtClean="0">
                        <a:latin typeface="Cambria Math"/>
                      </a:rPr>
                      <m:t>  </m:t>
                    </m:r>
                    <m:r>
                      <a:rPr lang="en-US" b="1" smtClean="0">
                        <a:latin typeface="Cambria Math"/>
                      </a:rPr>
                      <m:t>=</m:t>
                    </m:r>
                    <m:r>
                      <a:rPr lang="en-US" b="1" i="1" smtClean="0">
                        <a:latin typeface="Cambria Math"/>
                      </a:rPr>
                      <m:t>𝑨</m:t>
                    </m:r>
                    <m:r>
                      <a:rPr lang="en-US" b="1" smtClean="0">
                        <a:latin typeface="Cambria Math"/>
                      </a:rPr>
                      <m:t>⋅</m:t>
                    </m:r>
                    <m:r>
                      <a:rPr lang="en-US" b="1" i="1" smtClean="0">
                        <a:latin typeface="Cambria Math"/>
                      </a:rPr>
                      <m:t>𝒓</m:t>
                    </m:r>
                  </m:oMath>
                </a14:m>
                <a:r>
                  <a:rPr lang="en-US" b="1" dirty="0"/>
                  <a:t>, </a:t>
                </a:r>
                <a:r>
                  <a:rPr lang="en-US" b="1" dirty="0" smtClean="0"/>
                  <a:t>  where </a:t>
                </a:r>
                <a14:m>
                  <m:oMath xmlns:m="http://schemas.openxmlformats.org/officeDocument/2006/math">
                    <m:sSub>
                      <m:sSubPr>
                        <m:ctrlPr>
                          <a:rPr lang="en-US" b="1" i="1">
                            <a:latin typeface="Cambria Math"/>
                          </a:rPr>
                        </m:ctrlPr>
                      </m:sSubPr>
                      <m:e>
                        <m:r>
                          <a:rPr lang="en-US" b="1" i="1">
                            <a:latin typeface="Cambria Math"/>
                          </a:rPr>
                          <m:t>𝑨</m:t>
                        </m:r>
                      </m:e>
                      <m:sub>
                        <m:r>
                          <a:rPr lang="en-US" b="1" i="1" smtClean="0">
                            <a:latin typeface="Cambria Math"/>
                          </a:rPr>
                          <m:t>𝒋𝒊</m:t>
                        </m:r>
                      </m:sub>
                    </m:sSub>
                    <m:r>
                      <a:rPr lang="en-US" b="1">
                        <a:latin typeface="Cambria Math"/>
                      </a:rPr>
                      <m:t>=</m:t>
                    </m:r>
                    <m:r>
                      <a:rPr lang="en-US" b="1" i="1">
                        <a:latin typeface="Cambria Math"/>
                      </a:rPr>
                      <m:t>𝜷</m:t>
                    </m:r>
                    <m:sSub>
                      <m:sSubPr>
                        <m:ctrlPr>
                          <a:rPr lang="en-US" b="1" i="1">
                            <a:latin typeface="Cambria Math"/>
                          </a:rPr>
                        </m:ctrlPr>
                      </m:sSubPr>
                      <m:e>
                        <m:r>
                          <a:rPr lang="en-US" b="1" i="0" smtClean="0">
                            <a:latin typeface="Cambria Math"/>
                          </a:rPr>
                          <m:t> </m:t>
                        </m:r>
                        <m:r>
                          <a:rPr lang="en-US" b="1" i="1">
                            <a:latin typeface="Cambria Math"/>
                          </a:rPr>
                          <m:t>𝑴</m:t>
                        </m:r>
                      </m:e>
                      <m:sub>
                        <m:r>
                          <a:rPr lang="en-US" b="1" i="1" smtClean="0">
                            <a:latin typeface="Cambria Math"/>
                          </a:rPr>
                          <m:t>𝒋𝒊</m:t>
                        </m:r>
                      </m:sub>
                    </m:sSub>
                    <m:r>
                      <a:rPr lang="en-US" b="1">
                        <a:latin typeface="Cambria Math"/>
                      </a:rPr>
                      <m:t>+</m:t>
                    </m:r>
                    <m:f>
                      <m:fPr>
                        <m:ctrlPr>
                          <a:rPr lang="en-US" b="1" i="1">
                            <a:latin typeface="Cambria Math"/>
                          </a:rPr>
                        </m:ctrlPr>
                      </m:fPr>
                      <m:num>
                        <m:r>
                          <a:rPr lang="en-US" b="1" i="1">
                            <a:latin typeface="Cambria Math"/>
                          </a:rPr>
                          <m:t>𝟏</m:t>
                        </m:r>
                        <m:r>
                          <a:rPr lang="en-US" b="1">
                            <a:latin typeface="Cambria Math"/>
                          </a:rPr>
                          <m:t>−</m:t>
                        </m:r>
                        <m:r>
                          <a:rPr lang="en-US" b="1" i="1">
                            <a:latin typeface="Cambria Math"/>
                          </a:rPr>
                          <m:t>𝜷</m:t>
                        </m:r>
                      </m:num>
                      <m:den>
                        <m:r>
                          <a:rPr lang="en-US" b="1" i="1">
                            <a:latin typeface="Cambria Math"/>
                          </a:rPr>
                          <m:t>𝑵</m:t>
                        </m:r>
                      </m:den>
                    </m:f>
                  </m:oMath>
                </a14:m>
                <a:endParaRPr lang="en-US" b="1" dirty="0"/>
              </a:p>
              <a:p>
                <a14:m>
                  <m:oMath xmlns:m="http://schemas.openxmlformats.org/officeDocument/2006/math">
                    <m:sSub>
                      <m:sSubPr>
                        <m:ctrlPr>
                          <a:rPr lang="en-US" i="1">
                            <a:latin typeface="Cambria Math"/>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a:rPr>
                        </m:ctrlPr>
                      </m:naryPr>
                      <m:sub>
                        <m:r>
                          <m:rPr>
                            <m:sty m:val="p"/>
                          </m:rPr>
                          <a:rPr lang="en-US" b="0" i="0" smtClean="0">
                            <a:latin typeface="Cambria Math"/>
                          </a:rPr>
                          <m:t>i</m:t>
                        </m:r>
                        <m:r>
                          <m:rPr>
                            <m:brk m:alnAt="23"/>
                          </m:rPr>
                          <a:rPr lang="en-US" b="0">
                            <a:latin typeface="Cambria Math"/>
                          </a:rPr>
                          <m:t>=</m:t>
                        </m:r>
                        <m:r>
                          <m:rPr>
                            <m:brk m:alnAt="23"/>
                          </m:rPr>
                          <a:rPr lang="en-US" b="0" i="1">
                            <a:latin typeface="Cambria Math"/>
                          </a:rPr>
                          <m:t>1</m:t>
                        </m:r>
                      </m:sub>
                      <m:sup>
                        <m:r>
                          <a:rPr lang="en-US" b="0" i="1">
                            <a:latin typeface="Cambria Math"/>
                          </a:rPr>
                          <m:t>𝑁</m:t>
                        </m:r>
                      </m:sup>
                      <m:e>
                        <m:sSub>
                          <m:sSubPr>
                            <m:ctrlPr>
                              <a:rPr lang="en-US" i="1">
                                <a:latin typeface="Cambria Math"/>
                              </a:rPr>
                            </m:ctrlPr>
                          </m:sSubPr>
                          <m:e>
                            <m:r>
                              <a:rPr lang="en-US" b="0" i="1">
                                <a:latin typeface="Cambria Math"/>
                              </a:rPr>
                              <m:t>𝐴</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a:rPr>
                            </m:ctrlPr>
                          </m:sSubPr>
                          <m:e>
                            <m:r>
                              <a:rPr lang="en-US" b="0" i="1">
                                <a:latin typeface="Cambria Math"/>
                              </a:rPr>
                              <m:t>𝑟</m:t>
                            </m:r>
                          </m:e>
                          <m:sub>
                            <m:r>
                              <a:rPr lang="en-US" b="0" i="1" smtClean="0">
                                <a:latin typeface="Cambria Math"/>
                              </a:rPr>
                              <m:t>𝑖</m:t>
                            </m:r>
                          </m:sub>
                        </m:sSub>
                      </m:e>
                    </m:nary>
                  </m:oMath>
                </a14:m>
                <a:endParaRPr lang="en-US" dirty="0"/>
              </a:p>
              <a:p>
                <a14:m>
                  <m:oMath xmlns:m="http://schemas.openxmlformats.org/officeDocument/2006/math">
                    <m:sSub>
                      <m:sSubPr>
                        <m:ctrlPr>
                          <a:rPr lang="en-US" i="1">
                            <a:latin typeface="Cambria Math"/>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a:rPr>
                        </m:ctrlPr>
                      </m:naryPr>
                      <m:sub>
                        <m:r>
                          <m:rPr>
                            <m:brk m:alnAt="23"/>
                          </m:rPr>
                          <a:rPr lang="en-US" b="0" i="1" smtClean="0">
                            <a:latin typeface="Cambria Math"/>
                          </a:rPr>
                          <m:t>𝑖</m:t>
                        </m:r>
                        <m:r>
                          <a:rPr lang="en-US" b="0">
                            <a:latin typeface="Cambria Math"/>
                          </a:rPr>
                          <m:t>=</m:t>
                        </m:r>
                        <m:r>
                          <a:rPr lang="en-US" b="0" i="1">
                            <a:latin typeface="Cambria Math"/>
                          </a:rPr>
                          <m:t>1</m:t>
                        </m:r>
                      </m:sub>
                      <m:sup>
                        <m:r>
                          <a:rPr lang="en-US" b="0" i="1">
                            <a:latin typeface="Cambria Math"/>
                          </a:rPr>
                          <m:t>𝑁</m:t>
                        </m:r>
                      </m:sup>
                      <m:e>
                        <m:d>
                          <m:dPr>
                            <m:begChr m:val="["/>
                            <m:endChr m:val="]"/>
                            <m:ctrlPr>
                              <a:rPr lang="en-US" i="1">
                                <a:latin typeface="Cambria Math"/>
                              </a:rPr>
                            </m:ctrlPr>
                          </m:dPr>
                          <m:e>
                            <m:r>
                              <a:rPr lang="en-US" b="0" i="1">
                                <a:latin typeface="Cambria Math"/>
                              </a:rPr>
                              <m:t>𝛽</m:t>
                            </m:r>
                            <m:sSub>
                              <m:sSubPr>
                                <m:ctrlPr>
                                  <a:rPr lang="en-US" i="1">
                                    <a:latin typeface="Cambria Math"/>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f>
                              <m:fPr>
                                <m:ctrlPr>
                                  <a:rPr lang="en-US" i="1">
                                    <a:latin typeface="Cambria Math"/>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d>
                        <m:r>
                          <a:rPr lang="en-US" b="0">
                            <a:latin typeface="Cambria Math"/>
                          </a:rPr>
                          <m:t>⋅</m:t>
                        </m:r>
                        <m:sSub>
                          <m:sSubPr>
                            <m:ctrlPr>
                              <a:rPr lang="en-US" i="1">
                                <a:latin typeface="Cambria Math"/>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smtClean="0"/>
                  <a:t>	 </a:t>
                </a:r>
                <a14:m>
                  <m:oMath xmlns:m="http://schemas.openxmlformats.org/officeDocument/2006/math">
                    <m:r>
                      <a:rPr lang="en-US" b="0">
                        <a:latin typeface="Cambria Math"/>
                      </a:rPr>
                      <m:t>=</m:t>
                    </m:r>
                    <m:nary>
                      <m:naryPr>
                        <m:chr m:val="∑"/>
                        <m:ctrlPr>
                          <a:rPr lang="en-US" i="1">
                            <a:latin typeface="Cambria Math"/>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sSub>
                          <m:sSubPr>
                            <m:ctrlPr>
                              <a:rPr lang="en-US" i="1">
                                <a:latin typeface="Cambria Math"/>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nary>
                      <m:naryPr>
                        <m:chr m:val="∑"/>
                        <m:ctrlPr>
                          <a:rPr lang="en-US" i="1">
                            <a:latin typeface="Cambria Math"/>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sSub>
                          <m:sSubPr>
                            <m:ctrlPr>
                              <a:rPr lang="en-US" i="1" smtClean="0">
                                <a:latin typeface="Cambria Math"/>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smtClean="0"/>
                  <a:t>	 </a:t>
                </a:r>
                <a14:m>
                  <m:oMath xmlns:m="http://schemas.openxmlformats.org/officeDocument/2006/math">
                    <m:r>
                      <a:rPr lang="en-US" b="0">
                        <a:latin typeface="Cambria Math"/>
                      </a:rPr>
                      <m:t>=</m:t>
                    </m:r>
                    <m:nary>
                      <m:naryPr>
                        <m:chr m:val="∑"/>
                        <m:ctrlPr>
                          <a:rPr lang="en-US" i="1">
                            <a:latin typeface="Cambria Math"/>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a:rPr>
                            </m:ctrlPr>
                          </m:sSubPr>
                          <m:e>
                            <m:r>
                              <a:rPr lang="en-US" b="0" i="0" smtClean="0">
                                <a:latin typeface="Cambria Math"/>
                              </a:rPr>
                              <m:t> </m:t>
                            </m:r>
                            <m:r>
                              <a:rPr lang="en-US" b="0" i="1">
                                <a:latin typeface="Cambria Math"/>
                              </a:rPr>
                              <m:t>𝑀</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oMath>
                </a14:m>
                <a:r>
                  <a:rPr lang="en-US" dirty="0"/>
                  <a:t> </a:t>
                </a:r>
                <a:r>
                  <a:rPr lang="en-US" dirty="0" smtClean="0"/>
                  <a:t>           </a:t>
                </a:r>
                <a:r>
                  <a:rPr lang="en-US" sz="2800" dirty="0" smtClean="0">
                    <a:solidFill>
                      <a:srgbClr val="008000"/>
                    </a:solidFill>
                  </a:rPr>
                  <a:t>since </a:t>
                </a:r>
                <a14:m>
                  <m:oMath xmlns:m="http://schemas.openxmlformats.org/officeDocument/2006/math">
                    <m:r>
                      <a:rPr lang="en-US" sz="2800" b="0">
                        <a:solidFill>
                          <a:srgbClr val="008000"/>
                        </a:solidFill>
                        <a:latin typeface="Cambria Math"/>
                      </a:rPr>
                      <m:t>∑</m:t>
                    </m:r>
                    <m:sSub>
                      <m:sSubPr>
                        <m:ctrlPr>
                          <a:rPr lang="en-US" sz="2800" i="1">
                            <a:solidFill>
                              <a:srgbClr val="008000"/>
                            </a:solidFill>
                            <a:latin typeface="Cambria Math"/>
                          </a:rPr>
                        </m:ctrlPr>
                      </m:sSubPr>
                      <m:e>
                        <m:r>
                          <a:rPr lang="en-US" sz="2800" b="0" i="1">
                            <a:solidFill>
                              <a:srgbClr val="008000"/>
                            </a:solidFill>
                            <a:latin typeface="Cambria Math"/>
                          </a:rPr>
                          <m:t>𝑟</m:t>
                        </m:r>
                      </m:e>
                      <m:sub>
                        <m:r>
                          <a:rPr lang="en-US" sz="2800" b="0" i="1" smtClean="0">
                            <a:solidFill>
                              <a:srgbClr val="008000"/>
                            </a:solidFill>
                            <a:latin typeface="Cambria Math"/>
                          </a:rPr>
                          <m:t>𝑖</m:t>
                        </m:r>
                      </m:sub>
                    </m:sSub>
                    <m:r>
                      <a:rPr lang="en-US" sz="2800" b="0">
                        <a:solidFill>
                          <a:srgbClr val="008000"/>
                        </a:solidFill>
                        <a:latin typeface="Cambria Math"/>
                      </a:rPr>
                      <m:t>=</m:t>
                    </m:r>
                    <m:r>
                      <a:rPr lang="en-US" sz="2800" b="0" i="1">
                        <a:solidFill>
                          <a:srgbClr val="008000"/>
                        </a:solidFill>
                        <a:latin typeface="Cambria Math"/>
                      </a:rPr>
                      <m:t>1</m:t>
                    </m:r>
                  </m:oMath>
                </a14:m>
                <a:endParaRPr lang="en-US" sz="2800" dirty="0">
                  <a:solidFill>
                    <a:srgbClr val="008000"/>
                  </a:solidFill>
                </a:endParaRPr>
              </a:p>
              <a:p>
                <a:r>
                  <a:rPr lang="en-US" b="1" dirty="0" smtClean="0">
                    <a:solidFill>
                      <a:srgbClr val="0000FF"/>
                    </a:solidFill>
                  </a:rPr>
                  <a:t>So we get: </a:t>
                </a:r>
                <a14:m>
                  <m:oMath xmlns:m="http://schemas.openxmlformats.org/officeDocument/2006/math">
                    <m:r>
                      <a:rPr lang="en-US" b="1" i="1">
                        <a:solidFill>
                          <a:srgbClr val="0000FF"/>
                        </a:solidFill>
                        <a:latin typeface="Cambria Math"/>
                      </a:rPr>
                      <m:t>𝒓</m:t>
                    </m:r>
                    <m:r>
                      <a:rPr lang="en-US" b="1">
                        <a:solidFill>
                          <a:srgbClr val="0000FF"/>
                        </a:solidFill>
                        <a:latin typeface="Cambria Math"/>
                      </a:rPr>
                      <m:t>=</m:t>
                    </m:r>
                    <m:r>
                      <a:rPr lang="en-US" b="1" i="1">
                        <a:solidFill>
                          <a:srgbClr val="0000FF"/>
                        </a:solidFill>
                        <a:latin typeface="Cambria Math"/>
                      </a:rPr>
                      <m:t>𝜷</m:t>
                    </m:r>
                    <m:r>
                      <a:rPr lang="en-US" b="1" i="0" smtClean="0">
                        <a:solidFill>
                          <a:srgbClr val="0000FF"/>
                        </a:solidFill>
                        <a:latin typeface="Cambria Math"/>
                      </a:rPr>
                      <m:t> </m:t>
                    </m:r>
                    <m:r>
                      <a:rPr lang="en-US" b="1" i="1">
                        <a:solidFill>
                          <a:srgbClr val="0000FF"/>
                        </a:solidFill>
                        <a:latin typeface="Cambria Math"/>
                      </a:rPr>
                      <m:t>𝑴</m:t>
                    </m:r>
                    <m:r>
                      <a:rPr lang="en-US" b="1">
                        <a:solidFill>
                          <a:srgbClr val="0000FF"/>
                        </a:solidFill>
                        <a:latin typeface="Cambria Math"/>
                      </a:rPr>
                      <m:t>⋅</m:t>
                    </m:r>
                    <m:r>
                      <a:rPr lang="en-US" b="1" i="1">
                        <a:solidFill>
                          <a:srgbClr val="0000FF"/>
                        </a:solidFill>
                        <a:latin typeface="Cambria Math"/>
                      </a:rPr>
                      <m:t>𝒓</m:t>
                    </m:r>
                    <m:r>
                      <a:rPr lang="en-US" b="1">
                        <a:solidFill>
                          <a:srgbClr val="0000FF"/>
                        </a:solidFill>
                        <a:latin typeface="Cambria Math"/>
                      </a:rPr>
                      <m:t>+</m:t>
                    </m:r>
                    <m:sSub>
                      <m:sSubPr>
                        <m:ctrlPr>
                          <a:rPr lang="en-US" b="1" i="1">
                            <a:solidFill>
                              <a:srgbClr val="0000FF"/>
                            </a:solidFill>
                            <a:latin typeface="Cambria Math"/>
                          </a:rPr>
                        </m:ctrlPr>
                      </m:sSubPr>
                      <m:e>
                        <m:d>
                          <m:dPr>
                            <m:begChr m:val="["/>
                            <m:endChr m:val="]"/>
                            <m:ctrlPr>
                              <a:rPr lang="en-US" b="1" i="1">
                                <a:solidFill>
                                  <a:srgbClr val="0000FF"/>
                                </a:solidFill>
                                <a:latin typeface="Cambria Math"/>
                              </a:rPr>
                            </m:ctrlPr>
                          </m:dPr>
                          <m:e>
                            <m:f>
                              <m:fPr>
                                <m:ctrlPr>
                                  <a:rPr lang="en-US" b="1" i="1">
                                    <a:solidFill>
                                      <a:srgbClr val="0000FF"/>
                                    </a:solidFill>
                                    <a:latin typeface="Cambria Math"/>
                                  </a:rPr>
                                </m:ctrlPr>
                              </m:fPr>
                              <m:num>
                                <m:r>
                                  <a:rPr lang="en-US" b="1" i="1">
                                    <a:solidFill>
                                      <a:srgbClr val="0000FF"/>
                                    </a:solidFill>
                                    <a:latin typeface="Cambria Math"/>
                                  </a:rPr>
                                  <m:t>𝟏</m:t>
                                </m:r>
                                <m:r>
                                  <a:rPr lang="en-US" b="1">
                                    <a:solidFill>
                                      <a:srgbClr val="0000FF"/>
                                    </a:solidFill>
                                    <a:latin typeface="Cambria Math"/>
                                  </a:rPr>
                                  <m:t>−</m:t>
                                </m:r>
                                <m:r>
                                  <a:rPr lang="en-US" b="1" i="1">
                                    <a:solidFill>
                                      <a:srgbClr val="0000FF"/>
                                    </a:solidFill>
                                    <a:latin typeface="Cambria Math"/>
                                  </a:rPr>
                                  <m:t>𝜷</m:t>
                                </m:r>
                              </m:num>
                              <m:den>
                                <m:r>
                                  <a:rPr lang="en-US" b="1" i="1">
                                    <a:solidFill>
                                      <a:srgbClr val="0000FF"/>
                                    </a:solidFill>
                                    <a:latin typeface="Cambria Math"/>
                                  </a:rPr>
                                  <m:t>𝑵</m:t>
                                </m:r>
                              </m:den>
                            </m:f>
                          </m:e>
                        </m:d>
                      </m:e>
                      <m:sub>
                        <m:r>
                          <a:rPr lang="en-US" b="1" i="1">
                            <a:solidFill>
                              <a:srgbClr val="0000FF"/>
                            </a:solidFill>
                            <a:latin typeface="Cambria Math"/>
                          </a:rPr>
                          <m:t>𝑵</m:t>
                        </m:r>
                      </m:sub>
                    </m:sSub>
                  </m:oMath>
                </a14:m>
                <a:endParaRPr lang="en-US" b="1" dirty="0">
                  <a:solidFill>
                    <a:srgbClr val="0000FF"/>
                  </a:solidFill>
                </a:endParaRPr>
              </a:p>
            </p:txBody>
          </p:sp>
        </mc:Choice>
        <mc:Fallback xmlns="">
          <p:sp>
            <p:nvSpPr>
              <p:cNvPr id="90115" name="Rectangle 3"/>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10" name="TextBox 9"/>
          <p:cNvSpPr txBox="1"/>
          <p:nvPr/>
        </p:nvSpPr>
        <p:spPr>
          <a:xfrm>
            <a:off x="4495800" y="6160532"/>
            <a:ext cx="4322017" cy="369332"/>
          </a:xfrm>
          <a:prstGeom prst="rect">
            <a:avLst/>
          </a:prstGeom>
          <a:noFill/>
        </p:spPr>
        <p:txBody>
          <a:bodyPr wrap="none" rtlCol="0">
            <a:spAutoFit/>
          </a:bodyPr>
          <a:lstStyle/>
          <a:p>
            <a:r>
              <a:rPr lang="en-US" i="1" dirty="0" smtClean="0">
                <a:solidFill>
                  <a:srgbClr val="008000"/>
                </a:solidFill>
              </a:rPr>
              <a:t>[</a:t>
            </a:r>
            <a:r>
              <a:rPr lang="en-US" i="1" dirty="0">
                <a:solidFill>
                  <a:srgbClr val="008000"/>
                </a:solidFill>
              </a:rPr>
              <a:t>x]</a:t>
            </a:r>
            <a:r>
              <a:rPr lang="en-US" i="1" baseline="-25000" dirty="0">
                <a:solidFill>
                  <a:srgbClr val="008000"/>
                </a:solidFill>
              </a:rPr>
              <a:t>N</a:t>
            </a:r>
            <a:r>
              <a:rPr lang="en-US" dirty="0">
                <a:solidFill>
                  <a:srgbClr val="008000"/>
                </a:solidFill>
              </a:rPr>
              <a:t> </a:t>
            </a:r>
            <a:r>
              <a:rPr lang="en-US" dirty="0" smtClean="0">
                <a:solidFill>
                  <a:srgbClr val="008000"/>
                </a:solidFill>
              </a:rPr>
              <a:t>… a vector  of length </a:t>
            </a:r>
            <a:r>
              <a:rPr lang="en-US" i="1" dirty="0" smtClean="0">
                <a:solidFill>
                  <a:srgbClr val="008000"/>
                </a:solidFill>
              </a:rPr>
              <a:t>N</a:t>
            </a:r>
            <a:r>
              <a:rPr lang="en-US" dirty="0" smtClean="0">
                <a:solidFill>
                  <a:srgbClr val="008000"/>
                </a:solidFill>
              </a:rPr>
              <a:t> with </a:t>
            </a:r>
            <a:r>
              <a:rPr lang="en-US" dirty="0">
                <a:solidFill>
                  <a:srgbClr val="008000"/>
                </a:solidFill>
              </a:rPr>
              <a:t>all entries </a:t>
            </a:r>
            <a:r>
              <a:rPr lang="en-US" i="1" dirty="0" smtClean="0">
                <a:solidFill>
                  <a:srgbClr val="008000"/>
                </a:solidFill>
              </a:rPr>
              <a:t>x</a:t>
            </a:r>
            <a:endParaRPr lang="en-US" i="1" dirty="0">
              <a:solidFill>
                <a:srgbClr val="008000"/>
              </a:solidFill>
            </a:endParaRPr>
          </a:p>
        </p:txBody>
      </p:sp>
      <p:sp>
        <p:nvSpPr>
          <p:cNvPr id="9" name="TextBox 8"/>
          <p:cNvSpPr txBox="1"/>
          <p:nvPr/>
        </p:nvSpPr>
        <p:spPr>
          <a:xfrm>
            <a:off x="76200" y="6052810"/>
            <a:ext cx="2788920" cy="584775"/>
          </a:xfrm>
          <a:prstGeom prst="rect">
            <a:avLst/>
          </a:prstGeom>
          <a:noFill/>
        </p:spPr>
        <p:txBody>
          <a:bodyPr wrap="square" rtlCol="0">
            <a:spAutoFit/>
          </a:bodyPr>
          <a:lstStyle/>
          <a:p>
            <a:r>
              <a:rPr lang="en-US" sz="1600" b="1" dirty="0" smtClean="0">
                <a:solidFill>
                  <a:srgbClr val="008000"/>
                </a:solidFill>
                <a:latin typeface="Arial" pitchFamily="34" charset="0"/>
                <a:cs typeface="Arial" pitchFamily="34" charset="0"/>
              </a:rPr>
              <a:t>Note:</a:t>
            </a:r>
            <a:r>
              <a:rPr lang="en-US" sz="1600" dirty="0" smtClean="0">
                <a:solidFill>
                  <a:srgbClr val="008000"/>
                </a:solidFill>
                <a:latin typeface="Arial" pitchFamily="34" charset="0"/>
                <a:cs typeface="Arial" pitchFamily="34" charset="0"/>
              </a:rPr>
              <a:t> Here we assumed </a:t>
            </a:r>
            <a:r>
              <a:rPr lang="en-US" sz="1600" b="1" dirty="0" smtClean="0">
                <a:solidFill>
                  <a:srgbClr val="008000"/>
                </a:solidFill>
                <a:latin typeface="Arial" pitchFamily="34" charset="0"/>
                <a:cs typeface="Arial" pitchFamily="34" charset="0"/>
              </a:rPr>
              <a:t>M</a:t>
            </a:r>
            <a:r>
              <a:rPr lang="en-US" sz="1600" dirty="0">
                <a:solidFill>
                  <a:srgbClr val="008000"/>
                </a:solidFill>
                <a:latin typeface="Arial" pitchFamily="34" charset="0"/>
                <a:cs typeface="Arial" pitchFamily="34" charset="0"/>
              </a:rPr>
              <a:t> </a:t>
            </a:r>
            <a:r>
              <a:rPr lang="en-US" sz="1600" dirty="0" smtClean="0">
                <a:solidFill>
                  <a:srgbClr val="008000"/>
                </a:solidFill>
                <a:latin typeface="Arial" pitchFamily="34" charset="0"/>
                <a:cs typeface="Arial" pitchFamily="34" charset="0"/>
              </a:rPr>
              <a:t>has no dead-ends</a:t>
            </a:r>
          </a:p>
        </p:txBody>
      </p:sp>
    </p:spTree>
    <p:extLst>
      <p:ext uri="{BB962C8B-B14F-4D97-AF65-F5344CB8AC3E}">
        <p14:creationId xmlns:p14="http://schemas.microsoft.com/office/powerpoint/2010/main" val="232511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Sparse Matrix Formulation</a:t>
            </a:r>
          </a:p>
        </p:txBody>
      </p:sp>
      <mc:AlternateContent xmlns:mc="http://schemas.openxmlformats.org/markup-compatibility/2006" xmlns:a14="http://schemas.microsoft.com/office/drawing/2010/main">
        <mc:Choice Requires="a14">
          <p:sp>
            <p:nvSpPr>
              <p:cNvPr id="91139" name="Rectangle 3"/>
              <p:cNvSpPr>
                <a:spLocks noGrp="1"/>
              </p:cNvSpPr>
              <p:nvPr>
                <p:ph idx="1"/>
              </p:nvPr>
            </p:nvSpPr>
            <p:spPr>
              <a:xfrm>
                <a:off x="457200" y="1295400"/>
                <a:ext cx="8229600" cy="5410200"/>
              </a:xfrm>
            </p:spPr>
            <p:txBody>
              <a:bodyPr>
                <a:normAutofit fontScale="92500" lnSpcReduction="10000"/>
              </a:bodyPr>
              <a:lstStyle/>
              <a:p>
                <a:r>
                  <a:rPr lang="en-US" dirty="0" smtClean="0"/>
                  <a:t>We just rearranged the </a:t>
                </a:r>
                <a:r>
                  <a:rPr lang="en-US" b="1" dirty="0" smtClean="0">
                    <a:solidFill>
                      <a:srgbClr val="0000FF"/>
                    </a:solidFill>
                  </a:rPr>
                  <a:t>PageRank equation</a:t>
                </a:r>
                <a:endParaRPr lang="en-US" dirty="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a:latin typeface="Cambria Math"/>
                        </a:rPr>
                        <m:t>𝒓</m:t>
                      </m:r>
                      <m:r>
                        <a:rPr lang="en-US">
                          <a:latin typeface="Cambria Math"/>
                        </a:rPr>
                        <m:t>=</m:t>
                      </m:r>
                      <m:r>
                        <a:rPr lang="en-US">
                          <a:latin typeface="Cambria Math"/>
                        </a:rPr>
                        <m:t>𝜷</m:t>
                      </m:r>
                      <m:r>
                        <a:rPr lang="en-US">
                          <a:latin typeface="Cambria Math"/>
                        </a:rPr>
                        <m:t>𝑴</m:t>
                      </m:r>
                      <m:r>
                        <a:rPr lang="en-US">
                          <a:latin typeface="Cambria Math"/>
                        </a:rPr>
                        <m:t>⋅</m:t>
                      </m:r>
                      <m:r>
                        <a:rPr lang="en-US">
                          <a:latin typeface="Cambria Math"/>
                        </a:rPr>
                        <m:t>𝒓</m:t>
                      </m:r>
                      <m:r>
                        <a:rPr lang="en-US">
                          <a:latin typeface="Cambria Math"/>
                        </a:rPr>
                        <m:t>+</m:t>
                      </m:r>
                      <m:sSub>
                        <m:sSubPr>
                          <m:ctrlPr>
                            <a:rPr lang="en-US" i="1">
                              <a:latin typeface="Cambria Math"/>
                            </a:rPr>
                          </m:ctrlPr>
                        </m:sSubPr>
                        <m:e>
                          <m:d>
                            <m:dPr>
                              <m:begChr m:val="["/>
                              <m:endChr m:val="]"/>
                              <m:ctrlPr>
                                <a:rPr lang="en-US" i="1">
                                  <a:latin typeface="Cambria Math"/>
                                </a:rPr>
                              </m:ctrlPr>
                            </m:dPr>
                            <m:e>
                              <m:f>
                                <m:fPr>
                                  <m:ctrlPr>
                                    <a:rPr lang="en-US" i="1">
                                      <a:latin typeface="Cambria Math"/>
                                    </a:rPr>
                                  </m:ctrlPr>
                                </m:fPr>
                                <m:num>
                                  <m:r>
                                    <a:rPr lang="en-US">
                                      <a:latin typeface="Cambria Math"/>
                                    </a:rPr>
                                    <m:t>𝟏</m:t>
                                  </m:r>
                                  <m:r>
                                    <a:rPr lang="en-US">
                                      <a:latin typeface="Cambria Math"/>
                                    </a:rPr>
                                    <m:t>−</m:t>
                                  </m:r>
                                  <m:r>
                                    <a:rPr lang="en-US">
                                      <a:latin typeface="Cambria Math"/>
                                    </a:rPr>
                                    <m:t>𝜷</m:t>
                                  </m:r>
                                </m:num>
                                <m:den>
                                  <m:r>
                                    <a:rPr lang="en-US">
                                      <a:latin typeface="Cambria Math"/>
                                    </a:rPr>
                                    <m:t>𝑵</m:t>
                                  </m:r>
                                </m:den>
                              </m:f>
                            </m:e>
                          </m:d>
                        </m:e>
                        <m:sub>
                          <m:r>
                            <a:rPr lang="en-US">
                              <a:latin typeface="Cambria Math"/>
                            </a:rPr>
                            <m:t>𝑵</m:t>
                          </m:r>
                        </m:sub>
                      </m:sSub>
                    </m:oMath>
                  </m:oMathPara>
                </a14:m>
                <a:endParaRPr lang="en-US" baseline="-25000" dirty="0" smtClean="0"/>
              </a:p>
              <a:p>
                <a:pPr lvl="2"/>
                <a:r>
                  <a:rPr lang="en-US" dirty="0" smtClean="0"/>
                  <a:t>where </a:t>
                </a:r>
                <a:r>
                  <a:rPr lang="en-US" b="1" dirty="0" smtClean="0"/>
                  <a:t>[(1-</a:t>
                </a:r>
                <a:r>
                  <a:rPr lang="en-US" b="1" dirty="0" smtClean="0">
                    <a:sym typeface="Symbol" pitchFamily="18" charset="2"/>
                  </a:rPr>
                  <a:t></a:t>
                </a:r>
                <a:r>
                  <a:rPr lang="en-US" b="1" dirty="0" smtClean="0"/>
                  <a:t>)/N]</a:t>
                </a:r>
                <a:r>
                  <a:rPr lang="en-US" b="1" baseline="-25000" dirty="0" smtClean="0"/>
                  <a:t>N</a:t>
                </a:r>
                <a:r>
                  <a:rPr lang="en-US" dirty="0" smtClean="0"/>
                  <a:t> is a vector with all </a:t>
                </a:r>
                <a:r>
                  <a:rPr lang="en-US" b="1" i="1" dirty="0" smtClean="0"/>
                  <a:t>N</a:t>
                </a:r>
                <a:r>
                  <a:rPr lang="en-US" dirty="0" smtClean="0"/>
                  <a:t> entries </a:t>
                </a:r>
                <a:r>
                  <a:rPr lang="en-US" b="1" dirty="0" smtClean="0"/>
                  <a:t>(1-</a:t>
                </a:r>
                <a:r>
                  <a:rPr lang="en-US" b="1" dirty="0" smtClean="0">
                    <a:sym typeface="Symbol" pitchFamily="18" charset="2"/>
                  </a:rPr>
                  <a:t></a:t>
                </a:r>
                <a:r>
                  <a:rPr lang="en-US" b="1" dirty="0" smtClean="0"/>
                  <a:t>)/N</a:t>
                </a:r>
              </a:p>
              <a:p>
                <a:pPr marL="2048256" lvl="8" indent="0">
                  <a:buNone/>
                </a:pPr>
                <a:endParaRPr lang="en-US" dirty="0" smtClean="0"/>
              </a:p>
              <a:p>
                <a:r>
                  <a:rPr lang="en-US" b="1" i="1" dirty="0" smtClean="0"/>
                  <a:t>M</a:t>
                </a:r>
                <a:r>
                  <a:rPr lang="en-US" dirty="0" smtClean="0"/>
                  <a:t> is a </a:t>
                </a:r>
                <a:r>
                  <a:rPr lang="en-US" b="1" dirty="0" smtClean="0">
                    <a:solidFill>
                      <a:srgbClr val="D60093"/>
                    </a:solidFill>
                  </a:rPr>
                  <a:t>sparse matrix! </a:t>
                </a:r>
                <a:r>
                  <a:rPr lang="en-US" sz="2400" dirty="0" smtClean="0"/>
                  <a:t>(with no dead-ends)</a:t>
                </a:r>
                <a:endParaRPr lang="en-US" dirty="0" smtClean="0">
                  <a:solidFill>
                    <a:srgbClr val="D60093"/>
                  </a:solidFill>
                </a:endParaRPr>
              </a:p>
              <a:p>
                <a:pPr lvl="1"/>
                <a:r>
                  <a:rPr lang="en-US" dirty="0" smtClean="0"/>
                  <a:t>10 links per node, approx 10N entries</a:t>
                </a:r>
              </a:p>
              <a:p>
                <a:r>
                  <a:rPr lang="en-US" dirty="0" smtClean="0"/>
                  <a:t>So in each iteration, we need to:</a:t>
                </a:r>
              </a:p>
              <a:p>
                <a:pPr lvl="1"/>
                <a:r>
                  <a:rPr lang="en-US" dirty="0" smtClean="0">
                    <a:solidFill>
                      <a:srgbClr val="0000FF"/>
                    </a:solidFill>
                  </a:rPr>
                  <a:t>Compute </a:t>
                </a:r>
                <a:r>
                  <a:rPr lang="en-US" b="1" i="1" dirty="0" err="1" smtClean="0">
                    <a:solidFill>
                      <a:srgbClr val="0000FF"/>
                    </a:solidFill>
                  </a:rPr>
                  <a:t>r</a:t>
                </a:r>
                <a:r>
                  <a:rPr lang="en-US" baseline="30000" dirty="0" err="1" smtClean="0">
                    <a:solidFill>
                      <a:srgbClr val="0000FF"/>
                    </a:solidFill>
                  </a:rPr>
                  <a:t>new</a:t>
                </a:r>
                <a:r>
                  <a:rPr lang="en-US" dirty="0" smtClean="0">
                    <a:solidFill>
                      <a:srgbClr val="0000FF"/>
                    </a:solidFill>
                  </a:rPr>
                  <a:t> = </a:t>
                </a:r>
                <a:r>
                  <a:rPr lang="en-US" i="1" dirty="0" smtClean="0">
                    <a:solidFill>
                      <a:srgbClr val="0000FF"/>
                    </a:solidFill>
                    <a:sym typeface="Symbol" pitchFamily="18" charset="2"/>
                  </a:rPr>
                  <a:t></a:t>
                </a:r>
                <a:r>
                  <a:rPr lang="en-US" dirty="0" smtClean="0">
                    <a:solidFill>
                      <a:srgbClr val="0000FF"/>
                    </a:solidFill>
                    <a:sym typeface="Symbol" pitchFamily="18" charset="2"/>
                  </a:rPr>
                  <a:t> </a:t>
                </a:r>
                <a:r>
                  <a:rPr lang="en-US" b="1" i="1" dirty="0" smtClean="0">
                    <a:solidFill>
                      <a:srgbClr val="0000FF"/>
                    </a:solidFill>
                  </a:rPr>
                  <a:t>M </a:t>
                </a:r>
                <a:r>
                  <a:rPr lang="en-US" dirty="0" smtClean="0">
                    <a:solidFill>
                      <a:srgbClr val="0000FF"/>
                    </a:solidFill>
                  </a:rPr>
                  <a:t>∙ </a:t>
                </a:r>
                <a:r>
                  <a:rPr lang="en-US" b="1" i="1" dirty="0" err="1" smtClean="0">
                    <a:solidFill>
                      <a:srgbClr val="0000FF"/>
                    </a:solidFill>
                  </a:rPr>
                  <a:t>r</a:t>
                </a:r>
                <a:r>
                  <a:rPr lang="en-US" baseline="30000" dirty="0" err="1" smtClean="0">
                    <a:solidFill>
                      <a:srgbClr val="0000FF"/>
                    </a:solidFill>
                  </a:rPr>
                  <a:t>old</a:t>
                </a:r>
                <a:endParaRPr lang="en-US" baseline="30000" dirty="0" smtClean="0">
                  <a:solidFill>
                    <a:srgbClr val="0000FF"/>
                  </a:solidFill>
                </a:endParaRPr>
              </a:p>
              <a:p>
                <a:pPr lvl="1"/>
                <a:r>
                  <a:rPr lang="en-US" dirty="0" smtClean="0"/>
                  <a:t>Add a constant value </a:t>
                </a:r>
                <a:r>
                  <a:rPr lang="en-US" b="1" dirty="0" smtClean="0"/>
                  <a:t>(1-</a:t>
                </a:r>
                <a:r>
                  <a:rPr lang="en-US" b="1" dirty="0" smtClean="0">
                    <a:sym typeface="Symbol" pitchFamily="18" charset="2"/>
                  </a:rPr>
                  <a:t></a:t>
                </a:r>
                <a:r>
                  <a:rPr lang="en-US" b="1" dirty="0" smtClean="0"/>
                  <a:t>)/N </a:t>
                </a:r>
                <a:r>
                  <a:rPr lang="en-US" dirty="0" smtClean="0"/>
                  <a:t>to each entry in </a:t>
                </a:r>
                <a:r>
                  <a:rPr lang="en-US" b="1" i="1" dirty="0" err="1" smtClean="0"/>
                  <a:t>r</a:t>
                </a:r>
                <a:r>
                  <a:rPr lang="en-US" baseline="30000" dirty="0" err="1" smtClean="0"/>
                  <a:t>new</a:t>
                </a:r>
                <a:endParaRPr lang="en-US" baseline="30000" dirty="0" smtClean="0"/>
              </a:p>
              <a:p>
                <a:pPr lvl="2"/>
                <a:r>
                  <a:rPr lang="en-US" b="1" dirty="0" smtClean="0">
                    <a:solidFill>
                      <a:srgbClr val="008000"/>
                    </a:solidFill>
                  </a:rPr>
                  <a:t>Note if M contains dead-ends then </a:t>
                </a:r>
                <a14:m>
                  <m:oMath xmlns:m="http://schemas.openxmlformats.org/officeDocument/2006/math">
                    <m:nary>
                      <m:naryPr>
                        <m:chr m:val="∑"/>
                        <m:supHide m:val="on"/>
                        <m:ctrlPr>
                          <a:rPr lang="en-US" b="1" i="1" smtClean="0">
                            <a:solidFill>
                              <a:srgbClr val="008000"/>
                            </a:solidFill>
                            <a:latin typeface="Cambria Math"/>
                          </a:rPr>
                        </m:ctrlPr>
                      </m:naryPr>
                      <m:sub>
                        <m:r>
                          <a:rPr lang="en-US" b="1" i="1" smtClean="0">
                            <a:solidFill>
                              <a:srgbClr val="008000"/>
                            </a:solidFill>
                            <a:latin typeface="Cambria Math"/>
                          </a:rPr>
                          <m:t>𝒋</m:t>
                        </m:r>
                      </m:sub>
                      <m:sup/>
                      <m:e>
                        <m:sSubSup>
                          <m:sSubSupPr>
                            <m:ctrlPr>
                              <a:rPr lang="en-US" b="1" i="1" smtClean="0">
                                <a:solidFill>
                                  <a:srgbClr val="008000"/>
                                </a:solidFill>
                                <a:latin typeface="Cambria Math"/>
                              </a:rPr>
                            </m:ctrlPr>
                          </m:sSubSupPr>
                          <m:e>
                            <m:r>
                              <a:rPr lang="en-US" b="1" i="1" smtClean="0">
                                <a:solidFill>
                                  <a:srgbClr val="008000"/>
                                </a:solidFill>
                                <a:latin typeface="Cambria Math"/>
                              </a:rPr>
                              <m:t>𝒓</m:t>
                            </m:r>
                          </m:e>
                          <m:sub>
                            <m:r>
                              <a:rPr lang="en-US" b="1" i="1" smtClean="0">
                                <a:solidFill>
                                  <a:srgbClr val="008000"/>
                                </a:solidFill>
                                <a:latin typeface="Cambria Math"/>
                              </a:rPr>
                              <m:t>𝒋</m:t>
                            </m:r>
                          </m:sub>
                          <m:sup>
                            <m:r>
                              <a:rPr lang="en-US" b="1" i="1" smtClean="0">
                                <a:solidFill>
                                  <a:srgbClr val="008000"/>
                                </a:solidFill>
                                <a:latin typeface="Cambria Math"/>
                              </a:rPr>
                              <m:t>𝒏𝒆𝒘</m:t>
                            </m:r>
                          </m:sup>
                        </m:sSubSup>
                      </m:e>
                    </m:nary>
                    <m:r>
                      <a:rPr lang="en-US" b="1" i="1" smtClean="0">
                        <a:solidFill>
                          <a:srgbClr val="008000"/>
                        </a:solidFill>
                        <a:latin typeface="Cambria Math"/>
                      </a:rPr>
                      <m:t>&lt;</m:t>
                    </m:r>
                    <m:r>
                      <a:rPr lang="en-US" b="1" i="1" smtClean="0">
                        <a:solidFill>
                          <a:srgbClr val="008000"/>
                        </a:solidFill>
                        <a:latin typeface="Cambria Math"/>
                      </a:rPr>
                      <m:t>𝟏</m:t>
                    </m:r>
                  </m:oMath>
                </a14:m>
                <a:r>
                  <a:rPr lang="en-US" b="1" dirty="0" smtClean="0">
                    <a:solidFill>
                      <a:srgbClr val="008000"/>
                    </a:solidFill>
                  </a:rPr>
                  <a:t> and </a:t>
                </a:r>
                <a:br>
                  <a:rPr lang="en-US" b="1" dirty="0" smtClean="0">
                    <a:solidFill>
                      <a:srgbClr val="008000"/>
                    </a:solidFill>
                  </a:rPr>
                </a:br>
                <a:r>
                  <a:rPr lang="en-US" b="1" dirty="0" smtClean="0">
                    <a:solidFill>
                      <a:srgbClr val="008000"/>
                    </a:solidFill>
                  </a:rPr>
                  <a:t>we also have to renormalize </a:t>
                </a:r>
                <a:r>
                  <a:rPr lang="en-US" b="1" i="1" dirty="0" err="1">
                    <a:solidFill>
                      <a:srgbClr val="008000"/>
                    </a:solidFill>
                  </a:rPr>
                  <a:t>r</a:t>
                </a:r>
                <a:r>
                  <a:rPr lang="en-US" b="1" baseline="30000" dirty="0" err="1">
                    <a:solidFill>
                      <a:srgbClr val="008000"/>
                    </a:solidFill>
                  </a:rPr>
                  <a:t>new</a:t>
                </a:r>
                <a:r>
                  <a:rPr lang="en-US" b="1" dirty="0" smtClean="0">
                    <a:solidFill>
                      <a:srgbClr val="008000"/>
                    </a:solidFill>
                  </a:rPr>
                  <a:t> so that it sums to 1</a:t>
                </a:r>
                <a:endParaRPr lang="en-US" b="1" dirty="0">
                  <a:solidFill>
                    <a:srgbClr val="008000"/>
                  </a:solidFill>
                </a:endParaRPr>
              </a:p>
            </p:txBody>
          </p:sp>
        </mc:Choice>
        <mc:Fallback xmlns="">
          <p:sp>
            <p:nvSpPr>
              <p:cNvPr id="91139" name="Rectangle 3"/>
              <p:cNvSpPr>
                <a:spLocks noGrp="1" noRot="1" noChangeAspect="1" noMove="1" noResize="1" noEditPoints="1" noAdjustHandles="1" noChangeArrowheads="1" noChangeShapeType="1" noTextEdit="1"/>
              </p:cNvSpPr>
              <p:nvPr>
                <p:ph idx="1"/>
              </p:nvPr>
            </p:nvSpPr>
            <p:spPr>
              <a:xfrm>
                <a:off x="457200" y="1295400"/>
                <a:ext cx="8229600" cy="5410200"/>
              </a:xfrm>
              <a:blipFill rotWithShape="1">
                <a:blip r:embed="rId3"/>
                <a:stretch>
                  <a:fillRect t="-1466" b="-3833"/>
                </a:stretch>
              </a:blipFill>
            </p:spPr>
            <p:txBody>
              <a:bodyPr/>
              <a:lstStyle/>
              <a:p>
                <a:r>
                  <a:rPr lang="en-US">
                    <a:noFill/>
                  </a:rPr>
                  <a:t> </a:t>
                </a:r>
              </a:p>
            </p:txBody>
          </p:sp>
        </mc:Fallback>
      </mc:AlternateContent>
    </p:spTree>
    <p:extLst>
      <p:ext uri="{BB962C8B-B14F-4D97-AF65-F5344CB8AC3E}">
        <p14:creationId xmlns:p14="http://schemas.microsoft.com/office/powerpoint/2010/main" val="2226154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13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533400" y="2895600"/>
            <a:ext cx="7239000" cy="33528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fontScale="90000"/>
          </a:bodyPr>
          <a:lstStyle/>
          <a:p>
            <a:r>
              <a:rPr lang="en-US" dirty="0" smtClean="0"/>
              <a:t>PageRank: The Complete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334000"/>
              </a:xfrm>
            </p:spPr>
            <p:txBody>
              <a:bodyPr>
                <a:normAutofit fontScale="92500" lnSpcReduction="20000"/>
              </a:bodyPr>
              <a:lstStyle/>
              <a:p>
                <a:r>
                  <a:rPr lang="en-US" b="1" u="sng" dirty="0" smtClean="0">
                    <a:solidFill>
                      <a:srgbClr val="0000FF"/>
                    </a:solidFill>
                  </a:rPr>
                  <a:t>Input:</a:t>
                </a:r>
                <a:r>
                  <a:rPr lang="en-US" b="1" dirty="0" smtClean="0">
                    <a:solidFill>
                      <a:srgbClr val="0000FF"/>
                    </a:solidFill>
                  </a:rPr>
                  <a:t> Graph </a:t>
                </a:r>
                <a14:m>
                  <m:oMath xmlns:m="http://schemas.openxmlformats.org/officeDocument/2006/math">
                    <m:r>
                      <a:rPr lang="en-US" b="1" i="1" dirty="0" smtClean="0">
                        <a:solidFill>
                          <a:srgbClr val="0000FF"/>
                        </a:solidFill>
                        <a:latin typeface="Cambria Math"/>
                      </a:rPr>
                      <m:t>𝑮</m:t>
                    </m:r>
                  </m:oMath>
                </a14:m>
                <a:r>
                  <a:rPr lang="en-US" b="1" dirty="0" smtClean="0">
                    <a:solidFill>
                      <a:srgbClr val="0000FF"/>
                    </a:solidFill>
                  </a:rPr>
                  <a:t> and parameter </a:t>
                </a:r>
                <a14:m>
                  <m:oMath xmlns:m="http://schemas.openxmlformats.org/officeDocument/2006/math">
                    <m:r>
                      <a:rPr lang="en-US" b="1" i="1" dirty="0" smtClean="0">
                        <a:solidFill>
                          <a:srgbClr val="0000FF"/>
                        </a:solidFill>
                        <a:latin typeface="Cambria Math"/>
                      </a:rPr>
                      <m:t>𝜷</m:t>
                    </m:r>
                  </m:oMath>
                </a14:m>
                <a:endParaRPr lang="en-US" b="1" dirty="0" smtClean="0">
                  <a:solidFill>
                    <a:srgbClr val="0000FF"/>
                  </a:solidFill>
                </a:endParaRPr>
              </a:p>
              <a:p>
                <a:pPr lvl="1"/>
                <a:r>
                  <a:rPr lang="en-US" dirty="0" smtClean="0"/>
                  <a:t>Directed graph </a:t>
                </a:r>
                <a14:m>
                  <m:oMath xmlns:m="http://schemas.openxmlformats.org/officeDocument/2006/math">
                    <m:r>
                      <a:rPr lang="en-US" b="1" i="1" dirty="0">
                        <a:latin typeface="Cambria Math"/>
                      </a:rPr>
                      <m:t>𝑮</m:t>
                    </m:r>
                  </m:oMath>
                </a14:m>
                <a:r>
                  <a:rPr lang="en-US" dirty="0" smtClean="0"/>
                  <a:t> (can have </a:t>
                </a:r>
                <a:r>
                  <a:rPr lang="en-US" b="1" dirty="0" smtClean="0"/>
                  <a:t>spider traps </a:t>
                </a:r>
                <a:r>
                  <a:rPr lang="en-US" dirty="0" smtClean="0"/>
                  <a:t>and</a:t>
                </a:r>
                <a:r>
                  <a:rPr lang="en-US" b="1" dirty="0" smtClean="0"/>
                  <a:t> dead ends</a:t>
                </a:r>
                <a:r>
                  <a:rPr lang="en-US" dirty="0" smtClean="0"/>
                  <a:t>)</a:t>
                </a:r>
              </a:p>
              <a:p>
                <a:pPr lvl="1"/>
                <a:r>
                  <a:rPr lang="en-US" dirty="0" smtClean="0"/>
                  <a:t>Parameter </a:t>
                </a:r>
                <a14:m>
                  <m:oMath xmlns:m="http://schemas.openxmlformats.org/officeDocument/2006/math">
                    <m:r>
                      <a:rPr lang="en-US" b="1" i="1" dirty="0">
                        <a:latin typeface="Cambria Math"/>
                      </a:rPr>
                      <m:t>𝜷</m:t>
                    </m:r>
                  </m:oMath>
                </a14:m>
                <a:endParaRPr lang="en-US" b="1" dirty="0">
                  <a:solidFill>
                    <a:srgbClr val="0000FF"/>
                  </a:solidFill>
                </a:endParaRPr>
              </a:p>
              <a:p>
                <a:r>
                  <a:rPr lang="en-US" b="1" u="sng" dirty="0" smtClean="0">
                    <a:solidFill>
                      <a:srgbClr val="D60093"/>
                    </a:solidFill>
                  </a:rPr>
                  <a:t>Output:</a:t>
                </a:r>
                <a:r>
                  <a:rPr lang="en-US" b="1" dirty="0" smtClean="0">
                    <a:solidFill>
                      <a:srgbClr val="D60093"/>
                    </a:solidFill>
                  </a:rPr>
                  <a:t> PageRank vector </a:t>
                </a:r>
                <a14:m>
                  <m:oMath xmlns:m="http://schemas.openxmlformats.org/officeDocument/2006/math">
                    <m:sSup>
                      <m:sSupPr>
                        <m:ctrlPr>
                          <a:rPr lang="en-US" b="1" i="1" dirty="0" smtClean="0">
                            <a:solidFill>
                              <a:srgbClr val="D60093"/>
                            </a:solidFill>
                            <a:latin typeface="Cambria Math"/>
                          </a:rPr>
                        </m:ctrlPr>
                      </m:sSupPr>
                      <m:e>
                        <m:r>
                          <a:rPr lang="en-US" b="1" i="1" dirty="0" smtClean="0">
                            <a:solidFill>
                              <a:srgbClr val="D60093"/>
                            </a:solidFill>
                            <a:latin typeface="Cambria Math"/>
                          </a:rPr>
                          <m:t>𝒓</m:t>
                        </m:r>
                      </m:e>
                      <m:sup>
                        <m:r>
                          <a:rPr lang="en-US" b="1" i="1" dirty="0" smtClean="0">
                            <a:solidFill>
                              <a:srgbClr val="D60093"/>
                            </a:solidFill>
                            <a:latin typeface="Cambria Math"/>
                          </a:rPr>
                          <m:t>𝒏𝒆𝒘</m:t>
                        </m:r>
                      </m:sup>
                    </m:sSup>
                  </m:oMath>
                </a14:m>
                <a:endParaRPr lang="en-US" b="1" dirty="0" smtClean="0">
                  <a:solidFill>
                    <a:srgbClr val="D60093"/>
                  </a:solidFill>
                </a:endParaRPr>
              </a:p>
              <a:p>
                <a:pPr lvl="1"/>
                <a:r>
                  <a:rPr lang="en-US" b="1" dirty="0" smtClean="0"/>
                  <a:t>Set:</a:t>
                </a:r>
                <a:r>
                  <a:rPr lang="en-US" dirty="0" smtClean="0"/>
                  <a:t> </a:t>
                </a:r>
                <a14:m>
                  <m:oMath xmlns:m="http://schemas.openxmlformats.org/officeDocument/2006/math">
                    <m:sSubSup>
                      <m:sSubSupPr>
                        <m:ctrlPr>
                          <a:rPr lang="en-US" b="0" i="1" dirty="0" smtClean="0">
                            <a:latin typeface="Cambria Math"/>
                          </a:rPr>
                        </m:ctrlPr>
                      </m:sSubSupPr>
                      <m:e>
                        <m:r>
                          <a:rPr lang="en-US" i="1" dirty="0" smtClean="0">
                            <a:latin typeface="Cambria Math"/>
                          </a:rPr>
                          <m:t>𝑟</m:t>
                        </m:r>
                      </m:e>
                      <m:sub>
                        <m:r>
                          <a:rPr lang="en-US" b="0" i="1" dirty="0" smtClean="0">
                            <a:latin typeface="Cambria Math"/>
                          </a:rPr>
                          <m:t>𝑗</m:t>
                        </m:r>
                      </m:sub>
                      <m:sup>
                        <m:r>
                          <a:rPr lang="en-US" b="0" i="1" dirty="0" smtClean="0">
                            <a:latin typeface="Cambria Math"/>
                          </a:rPr>
                          <m:t>𝑜𝑙𝑑</m:t>
                        </m:r>
                      </m:sup>
                    </m:sSubSup>
                    <m:r>
                      <a:rPr lang="en-US" i="1" dirty="0" smtClean="0">
                        <a:latin typeface="Cambria Math"/>
                      </a:rPr>
                      <m:t> =</m:t>
                    </m:r>
                    <m:f>
                      <m:fPr>
                        <m:ctrlPr>
                          <a:rPr lang="en-US" b="0" i="1" dirty="0" smtClean="0">
                            <a:latin typeface="Cambria Math"/>
                          </a:rPr>
                        </m:ctrlPr>
                      </m:fPr>
                      <m:num>
                        <m:r>
                          <a:rPr lang="en-US" b="0" i="1" dirty="0" smtClean="0">
                            <a:latin typeface="Cambria Math"/>
                          </a:rPr>
                          <m:t>1</m:t>
                        </m:r>
                      </m:num>
                      <m:den>
                        <m:r>
                          <a:rPr lang="en-US" b="0" i="1" dirty="0" smtClean="0">
                            <a:latin typeface="Cambria Math"/>
                          </a:rPr>
                          <m:t>𝑁</m:t>
                        </m:r>
                      </m:den>
                    </m:f>
                  </m:oMath>
                </a14:m>
                <a:endParaRPr lang="en-US" dirty="0" smtClean="0"/>
              </a:p>
              <a:p>
                <a:pPr lvl="1"/>
                <a:r>
                  <a:rPr lang="en-US" b="1" dirty="0" smtClean="0">
                    <a:solidFill>
                      <a:srgbClr val="008000"/>
                    </a:solidFill>
                  </a:rPr>
                  <a:t>repeat until convergence: </a:t>
                </a:r>
                <a14:m>
                  <m:oMath xmlns:m="http://schemas.openxmlformats.org/officeDocument/2006/math">
                    <m:nary>
                      <m:naryPr>
                        <m:chr m:val="∑"/>
                        <m:supHide m:val="on"/>
                        <m:ctrlPr>
                          <a:rPr lang="en-US" i="1">
                            <a:latin typeface="Cambria Math"/>
                          </a:rPr>
                        </m:ctrlPr>
                      </m:naryPr>
                      <m:sub>
                        <m:r>
                          <a:rPr lang="en-US" i="1">
                            <a:latin typeface="Cambria Math"/>
                          </a:rPr>
                          <m:t>𝑗</m:t>
                        </m:r>
                      </m:sub>
                      <m:sup/>
                      <m:e>
                        <m:d>
                          <m:dPr>
                            <m:begChr m:val="|"/>
                            <m:endChr m:val="|"/>
                            <m:ctrlPr>
                              <a:rPr lang="en-US" i="1">
                                <a:latin typeface="Cambria Math"/>
                              </a:rPr>
                            </m:ctrlPr>
                          </m:dPr>
                          <m:e>
                            <m:sSubSup>
                              <m:sSubSupPr>
                                <m:ctrlPr>
                                  <a:rPr lang="en-US" i="1">
                                    <a:latin typeface="Cambria Math"/>
                                  </a:rPr>
                                </m:ctrlPr>
                              </m:sSubSupPr>
                              <m:e>
                                <m:r>
                                  <a:rPr lang="en-US" i="1">
                                    <a:latin typeface="Cambria Math"/>
                                  </a:rPr>
                                  <m:t>𝑟</m:t>
                                </m:r>
                              </m:e>
                              <m:sub>
                                <m:r>
                                  <a:rPr lang="en-US" i="1">
                                    <a:latin typeface="Cambria Math"/>
                                  </a:rPr>
                                  <m:t>𝑗</m:t>
                                </m:r>
                              </m:sub>
                              <m:sup>
                                <m:r>
                                  <a:rPr lang="en-US" i="1">
                                    <a:latin typeface="Cambria Math"/>
                                  </a:rPr>
                                  <m:t>𝑛𝑒𝑤</m:t>
                                </m:r>
                              </m:sup>
                            </m:sSubSup>
                            <m:r>
                              <a:rPr lang="en-US" i="1">
                                <a:latin typeface="Cambria Math"/>
                              </a:rPr>
                              <m:t>−</m:t>
                            </m:r>
                            <m:sSubSup>
                              <m:sSubSupPr>
                                <m:ctrlPr>
                                  <a:rPr lang="en-US" i="1">
                                    <a:latin typeface="Cambria Math"/>
                                  </a:rPr>
                                </m:ctrlPr>
                              </m:sSubSupPr>
                              <m:e>
                                <m:r>
                                  <a:rPr lang="en-US" i="1">
                                    <a:latin typeface="Cambria Math"/>
                                  </a:rPr>
                                  <m:t>𝑟</m:t>
                                </m:r>
                              </m:e>
                              <m:sub>
                                <m:r>
                                  <a:rPr lang="en-US" i="1">
                                    <a:latin typeface="Cambria Math"/>
                                  </a:rPr>
                                  <m:t>𝑗</m:t>
                                </m:r>
                              </m:sub>
                              <m:sup>
                                <m:r>
                                  <a:rPr lang="en-US" i="1">
                                    <a:latin typeface="Cambria Math"/>
                                  </a:rPr>
                                  <m:t>𝑜𝑙𝑑</m:t>
                                </m:r>
                              </m:sup>
                            </m:sSubSup>
                          </m:e>
                        </m:d>
                        <m:r>
                          <a:rPr lang="en-US" i="1">
                            <a:latin typeface="Cambria Math"/>
                          </a:rPr>
                          <m:t>&gt;</m:t>
                        </m:r>
                        <m:r>
                          <a:rPr lang="en-US" i="1">
                            <a:latin typeface="Cambria Math"/>
                          </a:rPr>
                          <m:t>𝜀</m:t>
                        </m:r>
                      </m:e>
                    </m:nary>
                  </m:oMath>
                </a14:m>
                <a:endParaRPr lang="en-US" dirty="0" smtClean="0"/>
              </a:p>
              <a:p>
                <a:pPr lvl="2"/>
                <a14:m>
                  <m:oMath xmlns:m="http://schemas.openxmlformats.org/officeDocument/2006/math">
                    <m:r>
                      <a:rPr lang="en-US" b="0" i="1" dirty="0" smtClean="0">
                        <a:latin typeface="Cambria Math"/>
                        <a:ea typeface="Cambria Math"/>
                        <a:cs typeface="Times New Roman" pitchFamily="18" charset="0"/>
                      </a:rPr>
                      <m:t>∀</m:t>
                    </m:r>
                    <m:r>
                      <a:rPr lang="en-US" b="0" i="1" dirty="0" smtClean="0">
                        <a:latin typeface="Cambria Math"/>
                        <a:ea typeface="Cambria Math"/>
                        <a:cs typeface="Times New Roman" pitchFamily="18" charset="0"/>
                      </a:rPr>
                      <m:t>𝑗</m:t>
                    </m:r>
                    <m:r>
                      <a:rPr lang="en-US" b="0" i="1" dirty="0" smtClean="0">
                        <a:latin typeface="Cambria Math"/>
                        <a:ea typeface="Cambria Math"/>
                        <a:cs typeface="Times New Roman" pitchFamily="18" charset="0"/>
                      </a:rPr>
                      <m:t>: </m:t>
                    </m:r>
                    <m:sSubSup>
                      <m:sSubSupPr>
                        <m:ctrlPr>
                          <a:rPr lang="en-US" b="1" i="1" dirty="0" smtClean="0">
                            <a:latin typeface="Cambria Math"/>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a:latin typeface="Cambria Math"/>
                        <a:cs typeface="Times New Roman" pitchFamily="18" charset="0"/>
                      </a:rPr>
                      <m:t>=</m:t>
                    </m:r>
                    <m:nary>
                      <m:naryPr>
                        <m:chr m:val="∑"/>
                        <m:supHide m:val="on"/>
                        <m:ctrlPr>
                          <a:rPr lang="en-US" b="1" i="1" dirty="0">
                            <a:latin typeface="Cambria Math"/>
                            <a:cs typeface="Times New Roman" pitchFamily="18" charset="0"/>
                          </a:rPr>
                        </m:ctrlPr>
                      </m:naryPr>
                      <m:sub>
                        <m:r>
                          <m:rPr>
                            <m:brk m:alnAt="7"/>
                          </m:rPr>
                          <a:rPr lang="en-US" b="1" i="1" dirty="0">
                            <a:latin typeface="Cambria Math"/>
                            <a:cs typeface="Times New Roman" pitchFamily="18" charset="0"/>
                          </a:rPr>
                          <m:t>𝒊</m:t>
                        </m:r>
                        <m:r>
                          <a:rPr lang="en-US" b="1" i="1" dirty="0">
                            <a:latin typeface="Cambria Math"/>
                            <a:cs typeface="Times New Roman" pitchFamily="18" charset="0"/>
                          </a:rPr>
                          <m:t>→</m:t>
                        </m:r>
                        <m:r>
                          <a:rPr lang="en-US" b="1" i="1" dirty="0">
                            <a:latin typeface="Cambria Math"/>
                            <a:cs typeface="Times New Roman" pitchFamily="18" charset="0"/>
                          </a:rPr>
                          <m:t>𝒋</m:t>
                        </m:r>
                      </m:sub>
                      <m:sup/>
                      <m:e>
                        <m:r>
                          <a:rPr lang="en-US" b="1" i="1" dirty="0">
                            <a:latin typeface="Cambria Math"/>
                            <a:cs typeface="Times New Roman" pitchFamily="18" charset="0"/>
                          </a:rPr>
                          <m:t>𝜷</m:t>
                        </m:r>
                        <m:r>
                          <a:rPr lang="en-US" b="1" i="1" dirty="0">
                            <a:latin typeface="Cambria Math"/>
                            <a:cs typeface="Times New Roman" pitchFamily="18" charset="0"/>
                          </a:rPr>
                          <m:t> </m:t>
                        </m:r>
                        <m:f>
                          <m:fPr>
                            <m:ctrlPr>
                              <a:rPr lang="en-US" b="1" i="1" dirty="0">
                                <a:latin typeface="Cambria Math"/>
                                <a:cs typeface="Times New Roman" pitchFamily="18" charset="0"/>
                              </a:rPr>
                            </m:ctrlPr>
                          </m:fPr>
                          <m:num>
                            <m:sSubSup>
                              <m:sSubSupPr>
                                <m:ctrlPr>
                                  <a:rPr lang="en-US" b="1" i="1" dirty="0" smtClean="0">
                                    <a:latin typeface="Cambria Math"/>
                                    <a:cs typeface="Times New Roman" pitchFamily="18" charset="0"/>
                                  </a:rPr>
                                </m:ctrlPr>
                              </m:sSubSupPr>
                              <m:e>
                                <m:r>
                                  <a:rPr lang="en-US" b="1" i="1" dirty="0">
                                    <a:latin typeface="Cambria Math"/>
                                    <a:cs typeface="Times New Roman" pitchFamily="18" charset="0"/>
                                  </a:rPr>
                                  <m:t>𝒓</m:t>
                                </m:r>
                              </m:e>
                              <m:sub>
                                <m:r>
                                  <a:rPr lang="en-US" b="1" i="1" dirty="0">
                                    <a:latin typeface="Cambria Math"/>
                                    <a:cs typeface="Times New Roman" pitchFamily="18" charset="0"/>
                                  </a:rPr>
                                  <m:t>𝒊</m:t>
                                </m:r>
                              </m:sub>
                              <m:sup>
                                <m:r>
                                  <a:rPr lang="en-US" b="1" i="1" dirty="0" smtClean="0">
                                    <a:latin typeface="Cambria Math"/>
                                    <a:cs typeface="Times New Roman" pitchFamily="18" charset="0"/>
                                  </a:rPr>
                                  <m:t>𝒐𝒍𝒅</m:t>
                                </m:r>
                              </m:sup>
                            </m:sSubSup>
                          </m:num>
                          <m:den>
                            <m:sSub>
                              <m:sSubPr>
                                <m:ctrlPr>
                                  <a:rPr lang="en-US" b="1" i="1" dirty="0">
                                    <a:latin typeface="Cambria Math"/>
                                    <a:cs typeface="Times New Roman" pitchFamily="18" charset="0"/>
                                  </a:rPr>
                                </m:ctrlPr>
                              </m:sSubPr>
                              <m:e>
                                <m:r>
                                  <a:rPr lang="en-US" b="1" i="1" dirty="0">
                                    <a:latin typeface="Cambria Math"/>
                                    <a:cs typeface="Times New Roman" pitchFamily="18" charset="0"/>
                                  </a:rPr>
                                  <m:t>𝒅</m:t>
                                </m:r>
                              </m:e>
                              <m:sub>
                                <m:r>
                                  <a:rPr lang="en-US" b="1" i="1" dirty="0">
                                    <a:latin typeface="Cambria Math"/>
                                    <a:cs typeface="Times New Roman" pitchFamily="18" charset="0"/>
                                  </a:rPr>
                                  <m:t>𝒊</m:t>
                                </m:r>
                              </m:sub>
                            </m:sSub>
                          </m:den>
                        </m:f>
                      </m:e>
                    </m:nary>
                  </m:oMath>
                </a14:m>
                <a:r>
                  <a:rPr lang="en-US" dirty="0" smtClean="0"/>
                  <a:t> </a:t>
                </a:r>
              </a:p>
              <a:p>
                <a:pPr marL="768096" lvl="2" indent="0">
                  <a:buNone/>
                </a:pPr>
                <a:r>
                  <a:rPr lang="en-US" dirty="0" smtClean="0"/>
                  <a:t>           </a:t>
                </a:r>
                <a14:m>
                  <m:oMath xmlns:m="http://schemas.openxmlformats.org/officeDocument/2006/math">
                    <m:sSubSup>
                      <m:sSubSupPr>
                        <m:ctrlPr>
                          <a:rPr lang="en-US" b="1" i="1" dirty="0">
                            <a:latin typeface="Cambria Math"/>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smtClean="0">
                        <a:latin typeface="Cambria Math"/>
                      </a:rPr>
                      <m:t>=</m:t>
                    </m:r>
                    <m:r>
                      <a:rPr lang="en-US" b="1" i="1" dirty="0" smtClean="0">
                        <a:latin typeface="Cambria Math"/>
                      </a:rPr>
                      <m:t>𝟎</m:t>
                    </m:r>
                  </m:oMath>
                </a14:m>
                <a:r>
                  <a:rPr lang="en-US" dirty="0" smtClean="0"/>
                  <a:t>  if in-degree </a:t>
                </a:r>
                <a:r>
                  <a:rPr lang="en-US" dirty="0"/>
                  <a:t>of </a:t>
                </a:r>
                <a14:m>
                  <m:oMath xmlns:m="http://schemas.openxmlformats.org/officeDocument/2006/math">
                    <m:r>
                      <a:rPr lang="en-US" b="1" i="1" dirty="0">
                        <a:latin typeface="Cambria Math"/>
                      </a:rPr>
                      <m:t>𝒋</m:t>
                    </m:r>
                  </m:oMath>
                </a14:m>
                <a:r>
                  <a:rPr lang="en-US" dirty="0"/>
                  <a:t> is </a:t>
                </a:r>
                <a:r>
                  <a:rPr lang="en-US" b="1" dirty="0" smtClean="0"/>
                  <a:t>0</a:t>
                </a:r>
                <a:endParaRPr lang="en-US" b="1" dirty="0"/>
              </a:p>
              <a:p>
                <a:pPr lvl="2"/>
                <a:r>
                  <a:rPr lang="en-US" b="1" dirty="0" smtClean="0">
                    <a:solidFill>
                      <a:srgbClr val="008000"/>
                    </a:solidFill>
                  </a:rPr>
                  <a:t>Now re-insert the leaked PageRank:</a:t>
                </a:r>
              </a:p>
              <a:p>
                <a:pPr marL="768096" lvl="2" indent="0">
                  <a:buNone/>
                </a:pPr>
                <a:r>
                  <a:rPr lang="en-US" dirty="0" smtClean="0">
                    <a:ea typeface="Cambria Math"/>
                    <a:cs typeface="Times New Roman" pitchFamily="18" charset="0"/>
                  </a:rPr>
                  <a:t>    </a:t>
                </a:r>
                <a14:m>
                  <m:oMath xmlns:m="http://schemas.openxmlformats.org/officeDocument/2006/math">
                    <m:r>
                      <a:rPr lang="en-US" b="1" i="1" dirty="0">
                        <a:latin typeface="Cambria Math"/>
                        <a:ea typeface="Cambria Math"/>
                        <a:cs typeface="Times New Roman" pitchFamily="18" charset="0"/>
                      </a:rPr>
                      <m:t>∀</m:t>
                    </m:r>
                    <m:r>
                      <a:rPr lang="en-US" b="1" i="1" dirty="0">
                        <a:latin typeface="Cambria Math"/>
                        <a:ea typeface="Cambria Math"/>
                        <a:cs typeface="Times New Roman" pitchFamily="18" charset="0"/>
                      </a:rPr>
                      <m:t>𝒋</m:t>
                    </m:r>
                    <m:r>
                      <a:rPr lang="en-US" b="1" i="1" dirty="0">
                        <a:latin typeface="Cambria Math"/>
                        <a:ea typeface="Cambria Math"/>
                        <a:cs typeface="Times New Roman" pitchFamily="18" charset="0"/>
                      </a:rPr>
                      <m:t>: </m:t>
                    </m:r>
                    <m:sSubSup>
                      <m:sSubSupPr>
                        <m:ctrlPr>
                          <a:rPr lang="en-US" b="1" i="1" dirty="0" smtClean="0">
                            <a:latin typeface="Cambria Math"/>
                          </a:rPr>
                        </m:ctrlPr>
                      </m:sSubSupPr>
                      <m:e>
                        <m:r>
                          <a:rPr lang="en-US" b="1" i="1" dirty="0" smtClean="0">
                            <a:latin typeface="Cambria Math"/>
                          </a:rPr>
                          <m:t>𝒓</m:t>
                        </m:r>
                      </m:e>
                      <m:sub>
                        <m:r>
                          <a:rPr lang="en-US" b="1" i="1" dirty="0" smtClean="0">
                            <a:latin typeface="Cambria Math"/>
                          </a:rPr>
                          <m:t>𝒋</m:t>
                        </m:r>
                      </m:sub>
                      <m:sup>
                        <m:r>
                          <a:rPr lang="en-US" b="1" i="1" dirty="0" smtClean="0">
                            <a:latin typeface="Cambria Math"/>
                          </a:rPr>
                          <m:t>𝒏𝒆𝒘</m:t>
                        </m:r>
                      </m:sup>
                    </m:sSubSup>
                    <m:r>
                      <a:rPr lang="en-US" b="1" i="1" dirty="0" smtClean="0">
                        <a:latin typeface="Cambria Math"/>
                      </a:rPr>
                      <m:t>=</m:t>
                    </m:r>
                    <m:sSubSup>
                      <m:sSubSupPr>
                        <m:ctrlPr>
                          <a:rPr lang="en-US" b="1" i="1">
                            <a:latin typeface="Cambria Math"/>
                          </a:rPr>
                        </m:ctrlPr>
                      </m:sSubSupPr>
                      <m:e>
                        <m:sSup>
                          <m:sSupPr>
                            <m:ctrlPr>
                              <a:rPr lang="en-US" b="1" i="1">
                                <a:latin typeface="Cambria Math"/>
                              </a:rPr>
                            </m:ctrlPr>
                          </m:sSupPr>
                          <m:e>
                            <m:r>
                              <a:rPr lang="en-US" b="1" i="1">
                                <a:latin typeface="Cambria Math"/>
                              </a:rPr>
                              <m:t>𝒓</m:t>
                            </m:r>
                          </m:e>
                          <m:sup>
                            <m:r>
                              <a:rPr lang="en-US" b="1" i="1">
                                <a:latin typeface="Cambria Math"/>
                              </a:rPr>
                              <m:t>′</m:t>
                            </m:r>
                          </m:sup>
                        </m:sSup>
                      </m:e>
                      <m:sub>
                        <m:r>
                          <a:rPr lang="en-US" b="1" i="1" smtClean="0">
                            <a:latin typeface="Cambria Math"/>
                          </a:rPr>
                          <m:t>𝒋</m:t>
                        </m:r>
                      </m:sub>
                      <m:sup>
                        <m:r>
                          <a:rPr lang="en-US" b="1" i="1" smtClean="0">
                            <a:latin typeface="Cambria Math"/>
                          </a:rPr>
                          <m:t>𝒏𝒆𝒘</m:t>
                        </m:r>
                      </m:sup>
                    </m:sSubSup>
                    <m:r>
                      <a:rPr lang="en-US" b="1" i="1" smtClean="0">
                        <a:latin typeface="Cambria Math"/>
                      </a:rPr>
                      <m:t>+</m:t>
                    </m:r>
                    <m:f>
                      <m:fPr>
                        <m:ctrlPr>
                          <a:rPr lang="en-US" b="1" i="1" smtClean="0">
                            <a:latin typeface="Cambria Math"/>
                          </a:rPr>
                        </m:ctrlPr>
                      </m:fPr>
                      <m:num>
                        <m:r>
                          <a:rPr lang="en-US" b="1" i="1" smtClean="0">
                            <a:latin typeface="Cambria Math"/>
                          </a:rPr>
                          <m:t>𝟏</m:t>
                        </m:r>
                        <m:r>
                          <a:rPr lang="en-US" b="1" i="1" smtClean="0">
                            <a:latin typeface="Cambria Math"/>
                          </a:rPr>
                          <m:t>−</m:t>
                        </m:r>
                        <m:r>
                          <a:rPr lang="en-US" b="1" i="1" smtClean="0">
                            <a:latin typeface="Cambria Math"/>
                          </a:rPr>
                          <m:t>𝑺</m:t>
                        </m:r>
                      </m:num>
                      <m:den>
                        <m:r>
                          <a:rPr lang="en-US" b="1" i="1" smtClean="0">
                            <a:latin typeface="Cambria Math"/>
                          </a:rPr>
                          <m:t>𝑵</m:t>
                        </m:r>
                      </m:den>
                    </m:f>
                  </m:oMath>
                </a14:m>
                <a:endParaRPr lang="en-US" b="1" dirty="0" smtClean="0"/>
              </a:p>
              <a:p>
                <a:pPr lvl="2"/>
                <a14:m>
                  <m:oMath xmlns:m="http://schemas.openxmlformats.org/officeDocument/2006/math">
                    <m:sSup>
                      <m:sSupPr>
                        <m:ctrlPr>
                          <a:rPr lang="en-US" b="1" i="1" smtClean="0">
                            <a:latin typeface="Cambria Math"/>
                          </a:rPr>
                        </m:ctrlPr>
                      </m:sSupPr>
                      <m:e>
                        <m:r>
                          <a:rPr lang="en-US" b="1" i="1" smtClean="0">
                            <a:latin typeface="Cambria Math"/>
                          </a:rPr>
                          <m:t>𝒓</m:t>
                        </m:r>
                      </m:e>
                      <m:sup>
                        <m:r>
                          <a:rPr lang="en-US" b="1" i="1" smtClean="0">
                            <a:latin typeface="Cambria Math"/>
                          </a:rPr>
                          <m:t>𝒐𝒍𝒅</m:t>
                        </m:r>
                      </m:sup>
                    </m:sSup>
                    <m:r>
                      <a:rPr lang="en-US" b="1" i="1" smtClean="0">
                        <a:latin typeface="Cambria Math"/>
                      </a:rPr>
                      <m:t>=</m:t>
                    </m:r>
                    <m:sSup>
                      <m:sSupPr>
                        <m:ctrlPr>
                          <a:rPr lang="en-US" b="1" i="1" smtClean="0">
                            <a:latin typeface="Cambria Math"/>
                          </a:rPr>
                        </m:ctrlPr>
                      </m:sSupPr>
                      <m:e>
                        <m:r>
                          <a:rPr lang="en-US" b="1" i="1" smtClean="0">
                            <a:latin typeface="Cambria Math"/>
                          </a:rPr>
                          <m:t>𝒓</m:t>
                        </m:r>
                      </m:e>
                      <m:sup>
                        <m:r>
                          <a:rPr lang="en-US" b="1" i="1" smtClean="0">
                            <a:latin typeface="Cambria Math"/>
                          </a:rPr>
                          <m:t>𝒏𝒆𝒘</m:t>
                        </m:r>
                      </m:sup>
                    </m:sSup>
                  </m:oMath>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334000"/>
              </a:xfrm>
              <a:blipFill rotWithShape="1">
                <a:blip r:embed="rId2"/>
                <a:stretch>
                  <a:fillRect t="-2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505199" y="5334000"/>
                <a:ext cx="3276601" cy="435889"/>
              </a:xfrm>
              <a:prstGeom prst="rect">
                <a:avLst/>
              </a:prstGeom>
            </p:spPr>
            <p:txBody>
              <a:bodyPr wrap="square">
                <a:spAutoFit/>
              </a:bodyPr>
              <a:lstStyle/>
              <a:p>
                <a:pPr lvl="2"/>
                <a:r>
                  <a:rPr lang="en-US" sz="2000" b="1" dirty="0" smtClean="0">
                    <a:solidFill>
                      <a:srgbClr val="008000"/>
                    </a:solidFill>
                  </a:rPr>
                  <a:t>where: </a:t>
                </a:r>
                <a14:m>
                  <m:oMath xmlns:m="http://schemas.openxmlformats.org/officeDocument/2006/math">
                    <m:r>
                      <a:rPr lang="en-US" sz="2000" i="1">
                        <a:latin typeface="Cambria Math"/>
                      </a:rPr>
                      <m:t>𝑆</m:t>
                    </m:r>
                    <m:r>
                      <a:rPr lang="en-US" sz="2000" i="1">
                        <a:latin typeface="Cambria Math"/>
                      </a:rPr>
                      <m:t>=</m:t>
                    </m:r>
                    <m:nary>
                      <m:naryPr>
                        <m:chr m:val="∑"/>
                        <m:supHide m:val="on"/>
                        <m:ctrlPr>
                          <a:rPr lang="en-US" sz="2000" i="1">
                            <a:latin typeface="Cambria Math"/>
                          </a:rPr>
                        </m:ctrlPr>
                      </m:naryPr>
                      <m:sub>
                        <m:r>
                          <a:rPr lang="en-US" sz="2000" i="1">
                            <a:latin typeface="Cambria Math"/>
                          </a:rPr>
                          <m:t>𝑗</m:t>
                        </m:r>
                      </m:sub>
                      <m:sup/>
                      <m:e>
                        <m:sSubSup>
                          <m:sSubSupPr>
                            <m:ctrlPr>
                              <a:rPr lang="en-US" sz="2000" i="1">
                                <a:latin typeface="Cambria Math"/>
                              </a:rPr>
                            </m:ctrlPr>
                          </m:sSubSupPr>
                          <m:e>
                            <m:r>
                              <a:rPr lang="en-US" sz="2000" i="1">
                                <a:latin typeface="Cambria Math"/>
                              </a:rPr>
                              <m:t>𝑟</m:t>
                            </m:r>
                            <m:r>
                              <a:rPr lang="en-US" sz="2000" i="1">
                                <a:latin typeface="Cambria Math"/>
                              </a:rPr>
                              <m:t>′</m:t>
                            </m:r>
                          </m:e>
                          <m:sub>
                            <m:r>
                              <a:rPr lang="en-US" sz="2000" i="1">
                                <a:latin typeface="Cambria Math"/>
                              </a:rPr>
                              <m:t>𝑗</m:t>
                            </m:r>
                          </m:sub>
                          <m:sup>
                            <m:r>
                              <a:rPr lang="en-US" sz="2000" b="0" i="1" smtClean="0">
                                <a:latin typeface="Cambria Math"/>
                              </a:rPr>
                              <m:t>𝑛𝑒𝑤</m:t>
                            </m:r>
                          </m:sup>
                        </m:sSubSup>
                      </m:e>
                    </m:nary>
                  </m:oMath>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505199" y="5334000"/>
                <a:ext cx="3276601" cy="435889"/>
              </a:xfrm>
              <a:prstGeom prst="rect">
                <a:avLst/>
              </a:prstGeom>
              <a:blipFill rotWithShape="1">
                <a:blip r:embed="rId3"/>
                <a:stretch>
                  <a:fillRect t="-111111" r="-3903" b="-159722"/>
                </a:stretch>
              </a:blipFill>
            </p:spPr>
            <p:txBody>
              <a:bodyPr/>
              <a:lstStyle/>
              <a:p>
                <a:r>
                  <a:rPr lang="en-US">
                    <a:noFill/>
                  </a:rPr>
                  <a:t> </a:t>
                </a:r>
              </a:p>
            </p:txBody>
          </p:sp>
        </mc:Fallback>
      </mc:AlternateContent>
      <p:sp>
        <p:nvSpPr>
          <p:cNvPr id="4" name="TextBox 3"/>
          <p:cNvSpPr txBox="1"/>
          <p:nvPr/>
        </p:nvSpPr>
        <p:spPr>
          <a:xfrm>
            <a:off x="533400" y="6248400"/>
            <a:ext cx="8610600" cy="523220"/>
          </a:xfrm>
          <a:prstGeom prst="rect">
            <a:avLst/>
          </a:prstGeom>
          <a:noFill/>
        </p:spPr>
        <p:txBody>
          <a:bodyPr wrap="square" rtlCol="0">
            <a:spAutoFit/>
          </a:bodyPr>
          <a:lstStyle/>
          <a:p>
            <a:r>
              <a:rPr lang="en-US" sz="1400" dirty="0" smtClean="0">
                <a:solidFill>
                  <a:srgbClr val="008000"/>
                </a:solidFill>
                <a:latin typeface="Arial" pitchFamily="34" charset="0"/>
                <a:cs typeface="Arial" pitchFamily="34" charset="0"/>
              </a:rPr>
              <a:t>If the graph has no dead-ends then the amount of leaked PageRank is </a:t>
            </a:r>
            <a:r>
              <a:rPr lang="en-US" sz="1400" b="1" dirty="0" smtClean="0">
                <a:solidFill>
                  <a:srgbClr val="008000"/>
                </a:solidFill>
                <a:latin typeface="Arial" pitchFamily="34" charset="0"/>
                <a:cs typeface="Arial" pitchFamily="34" charset="0"/>
              </a:rPr>
              <a:t>1-</a:t>
            </a:r>
            <a:r>
              <a:rPr lang="el-GR" sz="1400" b="1" dirty="0" smtClean="0">
                <a:solidFill>
                  <a:srgbClr val="008000"/>
                </a:solidFill>
                <a:latin typeface="Arial" pitchFamily="34" charset="0"/>
                <a:cs typeface="Arial" pitchFamily="34" charset="0"/>
              </a:rPr>
              <a:t>β</a:t>
            </a:r>
            <a:r>
              <a:rPr lang="en-US" sz="1400" dirty="0">
                <a:solidFill>
                  <a:srgbClr val="008000"/>
                </a:solidFill>
                <a:latin typeface="Arial" pitchFamily="34" charset="0"/>
                <a:cs typeface="Arial" pitchFamily="34" charset="0"/>
              </a:rPr>
              <a:t>.</a:t>
            </a:r>
            <a:r>
              <a:rPr lang="en-US" sz="1400" dirty="0" smtClean="0">
                <a:solidFill>
                  <a:srgbClr val="008000"/>
                </a:solidFill>
                <a:latin typeface="Arial" pitchFamily="34" charset="0"/>
                <a:cs typeface="Arial" pitchFamily="34" charset="0"/>
              </a:rPr>
              <a:t> But since we have dead-ends the amount of leaked PageRank may be larger. We have to explicitly account for it by computing </a:t>
            </a:r>
            <a:r>
              <a:rPr lang="en-US" sz="1400" b="1" dirty="0" smtClean="0">
                <a:solidFill>
                  <a:srgbClr val="008000"/>
                </a:solidFill>
                <a:latin typeface="Arial" pitchFamily="34" charset="0"/>
                <a:cs typeface="Arial" pitchFamily="34" charset="0"/>
              </a:rPr>
              <a:t>S</a:t>
            </a:r>
            <a:r>
              <a:rPr lang="en-US" sz="1400" dirty="0" smtClean="0">
                <a:solidFill>
                  <a:srgbClr val="008000"/>
                </a:solidFill>
                <a:latin typeface="Arial" pitchFamily="34" charset="0"/>
                <a:cs typeface="Arial" pitchFamily="34" charset="0"/>
              </a:rPr>
              <a:t>.</a:t>
            </a:r>
          </a:p>
        </p:txBody>
      </p:sp>
    </p:spTree>
    <p:extLst>
      <p:ext uri="{BB962C8B-B14F-4D97-AF65-F5344CB8AC3E}">
        <p14:creationId xmlns:p14="http://schemas.microsoft.com/office/powerpoint/2010/main" val="36117147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Web as a Graph</a:t>
            </a:r>
            <a:endParaRPr lang="en-US" dirty="0">
              <a:solidFill>
                <a:schemeClr val="accent1">
                  <a:satMod val="150000"/>
                </a:schemeClr>
              </a:solidFill>
            </a:endParaRPr>
          </a:p>
        </p:txBody>
      </p:sp>
      <p:sp>
        <p:nvSpPr>
          <p:cNvPr id="36866" name="Content Placeholder 2"/>
          <p:cNvSpPr>
            <a:spLocks noGrp="1"/>
          </p:cNvSpPr>
          <p:nvPr>
            <p:ph idx="1"/>
          </p:nvPr>
        </p:nvSpPr>
        <p:spPr/>
        <p:txBody>
          <a:bodyPr/>
          <a:lstStyle/>
          <a:p>
            <a:r>
              <a:rPr lang="en-US" b="1" dirty="0" smtClean="0">
                <a:solidFill>
                  <a:srgbClr val="D60093"/>
                </a:solidFill>
              </a:rPr>
              <a:t>Web as a directed graph:</a:t>
            </a:r>
          </a:p>
          <a:p>
            <a:pPr lvl="1"/>
            <a:r>
              <a:rPr lang="en-US" b="1" dirty="0" smtClean="0">
                <a:solidFill>
                  <a:srgbClr val="0000FF"/>
                </a:solidFill>
              </a:rPr>
              <a:t>Nodes: Webpages</a:t>
            </a:r>
          </a:p>
          <a:p>
            <a:pPr lvl="1"/>
            <a:r>
              <a:rPr lang="en-US" b="1" dirty="0" smtClean="0">
                <a:solidFill>
                  <a:srgbClr val="0000FF"/>
                </a:solidFill>
              </a:rPr>
              <a:t>Edges: Hyperlinks</a:t>
            </a:r>
            <a:endParaRPr lang="en-US" dirty="0" smtClean="0">
              <a:solidFill>
                <a:srgbClr val="0000FF"/>
              </a:solidFill>
            </a:endParaRPr>
          </a:p>
        </p:txBody>
      </p:sp>
      <p:sp>
        <p:nvSpPr>
          <p:cNvPr id="18" name="Flowchart: Document 17"/>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tx1"/>
                </a:solidFill>
              </a:rPr>
              <a:t>I teach a class on Networks.</a:t>
            </a:r>
            <a:endParaRPr lang="en-US" sz="1600" dirty="0">
              <a:solidFill>
                <a:schemeClr val="tx1"/>
              </a:solidFill>
            </a:endParaRPr>
          </a:p>
        </p:txBody>
      </p:sp>
      <p:sp>
        <p:nvSpPr>
          <p:cNvPr id="19" name="Flowchart: Document 18"/>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tx1"/>
                </a:solidFill>
              </a:rPr>
              <a:t>CS224W: Classes are in the </a:t>
            </a:r>
            <a:br>
              <a:rPr lang="en-US" sz="1600" dirty="0" smtClean="0">
                <a:solidFill>
                  <a:schemeClr val="tx1"/>
                </a:solidFill>
              </a:rPr>
            </a:br>
            <a:r>
              <a:rPr lang="en-US" sz="1600" dirty="0" smtClean="0">
                <a:solidFill>
                  <a:schemeClr val="tx1"/>
                </a:solidFill>
              </a:rPr>
              <a:t>Gates building</a:t>
            </a:r>
            <a:endParaRPr lang="en-US" sz="1600" b="1" dirty="0">
              <a:solidFill>
                <a:schemeClr val="tx1"/>
              </a:solidFill>
            </a:endParaRPr>
          </a:p>
        </p:txBody>
      </p:sp>
      <p:sp>
        <p:nvSpPr>
          <p:cNvPr id="20" name="Flowchart: Document 19"/>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tx1"/>
                </a:solidFill>
              </a:rPr>
              <a:t>Computer  Science Department at Stanford</a:t>
            </a:r>
          </a:p>
        </p:txBody>
      </p:sp>
      <p:sp>
        <p:nvSpPr>
          <p:cNvPr id="21" name="Flowchart: Document 20"/>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Stanford University</a:t>
            </a:r>
            <a:endParaRPr lang="en-US" sz="1600" dirty="0"/>
          </a:p>
        </p:txBody>
      </p:sp>
    </p:spTree>
    <p:extLst>
      <p:ext uri="{BB962C8B-B14F-4D97-AF65-F5344CB8AC3E}">
        <p14:creationId xmlns:p14="http://schemas.microsoft.com/office/powerpoint/2010/main" val="7030211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Sparse Matrix Encoding</a:t>
            </a:r>
          </a:p>
        </p:txBody>
      </p:sp>
      <p:sp>
        <p:nvSpPr>
          <p:cNvPr id="93187" name="Rectangle 3"/>
          <p:cNvSpPr>
            <a:spLocks noGrp="1"/>
          </p:cNvSpPr>
          <p:nvPr>
            <p:ph idx="1"/>
          </p:nvPr>
        </p:nvSpPr>
        <p:spPr/>
        <p:txBody>
          <a:bodyPr/>
          <a:lstStyle/>
          <a:p>
            <a:r>
              <a:rPr lang="en-US" b="1" dirty="0" smtClean="0">
                <a:solidFill>
                  <a:srgbClr val="D60093"/>
                </a:solidFill>
              </a:rPr>
              <a:t>Encode sparse matrix using only nonzero entries</a:t>
            </a:r>
          </a:p>
          <a:p>
            <a:pPr lvl="1"/>
            <a:r>
              <a:rPr lang="en-US" dirty="0" smtClean="0"/>
              <a:t>Space proportional roughly to number of links</a:t>
            </a:r>
          </a:p>
          <a:p>
            <a:pPr lvl="1"/>
            <a:r>
              <a:rPr lang="en-US" dirty="0"/>
              <a:t>S</a:t>
            </a:r>
            <a:r>
              <a:rPr lang="en-US" dirty="0" smtClean="0"/>
              <a:t>ay 10N, or 4*10*1 billion = 40GB</a:t>
            </a:r>
          </a:p>
          <a:p>
            <a:pPr lvl="1"/>
            <a:r>
              <a:rPr lang="en-US" b="1" dirty="0"/>
              <a:t>S</a:t>
            </a:r>
            <a:r>
              <a:rPr lang="en-US" b="1" dirty="0" smtClean="0"/>
              <a:t>till won’t fit in memory, but will fit on disk</a:t>
            </a:r>
          </a:p>
        </p:txBody>
      </p:sp>
      <p:graphicFrame>
        <p:nvGraphicFramePr>
          <p:cNvPr id="93211" name="Group 27"/>
          <p:cNvGraphicFramePr>
            <a:graphicFrameLocks noGrp="1"/>
          </p:cNvGraphicFramePr>
          <p:nvPr>
            <p:extLst>
              <p:ext uri="{D42A27DB-BD31-4B8C-83A1-F6EECF244321}">
                <p14:modId xmlns:p14="http://schemas.microsoft.com/office/powerpoint/2010/main" val="1012715888"/>
              </p:ext>
            </p:extLst>
          </p:nvPr>
        </p:nvGraphicFramePr>
        <p:xfrm>
          <a:off x="2057400" y="4648200"/>
          <a:ext cx="5410200" cy="1447801"/>
        </p:xfrm>
        <a:graphic>
          <a:graphicData uri="http://schemas.openxmlformats.org/drawingml/2006/table">
            <a:tbl>
              <a:tblPr/>
              <a:tblGrid>
                <a:gridCol w="1117600"/>
                <a:gridCol w="1114425"/>
                <a:gridCol w="3178175"/>
              </a:tblGrid>
              <a:tr h="46831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1, 5, 7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125">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17, 64, 113, 117, 245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3206" name="Text Box 22"/>
          <p:cNvSpPr txBox="1">
            <a:spLocks noChangeArrowheads="1"/>
          </p:cNvSpPr>
          <p:nvPr/>
        </p:nvSpPr>
        <p:spPr bwMode="auto">
          <a:xfrm>
            <a:off x="2101850" y="3985781"/>
            <a:ext cx="1026243" cy="707886"/>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source</a:t>
            </a:r>
          </a:p>
          <a:p>
            <a:pPr eaLnBrk="0" hangingPunct="0"/>
            <a:r>
              <a:rPr lang="en-US" sz="2000" b="1" dirty="0">
                <a:solidFill>
                  <a:srgbClr val="008000"/>
                </a:solidFill>
                <a:latin typeface="Arial" pitchFamily="34" charset="0"/>
                <a:ea typeface="ＭＳ Ｐゴシック" pitchFamily="-32" charset="-128"/>
                <a:cs typeface="Arial" pitchFamily="34" charset="0"/>
              </a:rPr>
              <a:t>node</a:t>
            </a:r>
          </a:p>
        </p:txBody>
      </p:sp>
      <p:sp>
        <p:nvSpPr>
          <p:cNvPr id="93207" name="Text Box 23"/>
          <p:cNvSpPr txBox="1">
            <a:spLocks noChangeArrowheads="1"/>
          </p:cNvSpPr>
          <p:nvPr/>
        </p:nvSpPr>
        <p:spPr bwMode="auto">
          <a:xfrm>
            <a:off x="3149311" y="4202833"/>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3208" name="Text Box 24"/>
          <p:cNvSpPr txBox="1">
            <a:spLocks noChangeArrowheads="1"/>
          </p:cNvSpPr>
          <p:nvPr/>
        </p:nvSpPr>
        <p:spPr bwMode="auto">
          <a:xfrm>
            <a:off x="4343400" y="4209472"/>
            <a:ext cx="2379177"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 nodes</a:t>
            </a:r>
          </a:p>
        </p:txBody>
      </p:sp>
    </p:spTree>
    <p:extLst>
      <p:ext uri="{BB962C8B-B14F-4D97-AF65-F5344CB8AC3E}">
        <p14:creationId xmlns:p14="http://schemas.microsoft.com/office/powerpoint/2010/main" val="3511962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Rectangle 45"/>
          <p:cNvSpPr/>
          <p:nvPr/>
        </p:nvSpPr>
        <p:spPr>
          <a:xfrm>
            <a:off x="832802" y="2642616"/>
            <a:ext cx="6939598" cy="19050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7282" name="Rectangle 2"/>
          <p:cNvSpPr>
            <a:spLocks noGrp="1"/>
          </p:cNvSpPr>
          <p:nvPr>
            <p:ph type="title"/>
          </p:nvPr>
        </p:nvSpPr>
        <p:spPr/>
        <p:txBody>
          <a:bodyPr/>
          <a:lstStyle/>
          <a:p>
            <a:r>
              <a:rPr lang="en-US" dirty="0" smtClean="0"/>
              <a:t>Basic Algorithm: Update Step</a:t>
            </a:r>
          </a:p>
        </p:txBody>
      </p:sp>
      <p:sp>
        <p:nvSpPr>
          <p:cNvPr id="44" name="Content Placeholder 43"/>
          <p:cNvSpPr>
            <a:spLocks noGrp="1"/>
          </p:cNvSpPr>
          <p:nvPr>
            <p:ph idx="1"/>
          </p:nvPr>
        </p:nvSpPr>
        <p:spPr>
          <a:xfrm>
            <a:off x="457200" y="1295400"/>
            <a:ext cx="8229600" cy="1447800"/>
          </a:xfrm>
        </p:spPr>
        <p:txBody>
          <a:bodyPr>
            <a:normAutofit fontScale="92500" lnSpcReduction="10000"/>
          </a:bodyPr>
          <a:lstStyle/>
          <a:p>
            <a:r>
              <a:rPr lang="en-US" b="1" dirty="0" smtClean="0">
                <a:solidFill>
                  <a:srgbClr val="D60093"/>
                </a:solidFill>
              </a:rPr>
              <a:t>Assume enough RAM to fit </a:t>
            </a:r>
            <a:r>
              <a:rPr lang="en-US" b="1" i="1" dirty="0" err="1" smtClean="0">
                <a:solidFill>
                  <a:srgbClr val="D60093"/>
                </a:solidFill>
              </a:rPr>
              <a:t>r</a:t>
            </a:r>
            <a:r>
              <a:rPr lang="en-US" b="1" i="1" baseline="30000" dirty="0" err="1" smtClean="0">
                <a:solidFill>
                  <a:srgbClr val="D60093"/>
                </a:solidFill>
              </a:rPr>
              <a:t>new</a:t>
            </a:r>
            <a:r>
              <a:rPr lang="en-US" b="1" dirty="0" smtClean="0">
                <a:solidFill>
                  <a:srgbClr val="D60093"/>
                </a:solidFill>
              </a:rPr>
              <a:t> into memory</a:t>
            </a:r>
          </a:p>
          <a:p>
            <a:pPr lvl="1"/>
            <a:r>
              <a:rPr lang="en-US" dirty="0" smtClean="0"/>
              <a:t>Store </a:t>
            </a:r>
            <a:r>
              <a:rPr lang="en-US" b="1" i="1" dirty="0" err="1" smtClean="0"/>
              <a:t>r</a:t>
            </a:r>
            <a:r>
              <a:rPr lang="en-US" i="1" baseline="30000" dirty="0" err="1" smtClean="0"/>
              <a:t>old</a:t>
            </a:r>
            <a:r>
              <a:rPr lang="en-US" dirty="0" smtClean="0"/>
              <a:t> and matrix </a:t>
            </a:r>
            <a:r>
              <a:rPr lang="en-US" b="1" dirty="0" smtClean="0"/>
              <a:t>M</a:t>
            </a:r>
            <a:r>
              <a:rPr lang="en-US" dirty="0" smtClean="0"/>
              <a:t> on disk</a:t>
            </a:r>
          </a:p>
          <a:p>
            <a:r>
              <a:rPr lang="en-US" b="1" dirty="0" smtClean="0">
                <a:solidFill>
                  <a:srgbClr val="0000FF"/>
                </a:solidFill>
              </a:rPr>
              <a:t>1 step of power-iteration is:</a:t>
            </a:r>
          </a:p>
        </p:txBody>
      </p:sp>
      <p:sp>
        <p:nvSpPr>
          <p:cNvPr id="97283" name="Rectangle 3"/>
          <p:cNvSpPr>
            <a:spLocks noChangeArrowheads="1"/>
          </p:cNvSpPr>
          <p:nvPr/>
        </p:nvSpPr>
        <p:spPr bwMode="auto">
          <a:xfrm>
            <a:off x="2590800" y="4995862"/>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nvGrpSpPr>
          <p:cNvPr id="2" name="Group 4"/>
          <p:cNvGrpSpPr>
            <a:grpSpLocks/>
          </p:cNvGrpSpPr>
          <p:nvPr/>
        </p:nvGrpSpPr>
        <p:grpSpPr bwMode="auto">
          <a:xfrm>
            <a:off x="1371600" y="4648200"/>
            <a:ext cx="457200" cy="2133600"/>
            <a:chOff x="1008" y="1968"/>
            <a:chExt cx="192" cy="1344"/>
          </a:xfrm>
        </p:grpSpPr>
        <p:sp>
          <p:nvSpPr>
            <p:cNvPr id="97285" name="Rectangle 5"/>
            <p:cNvSpPr>
              <a:spLocks noChangeArrowheads="1"/>
            </p:cNvSpPr>
            <p:nvPr/>
          </p:nvSpPr>
          <p:spPr bwMode="auto">
            <a:xfrm>
              <a:off x="1008" y="1968"/>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6" name="Rectangle 6"/>
            <p:cNvSpPr>
              <a:spLocks noChangeArrowheads="1"/>
            </p:cNvSpPr>
            <p:nvPr/>
          </p:nvSpPr>
          <p:spPr bwMode="auto">
            <a:xfrm>
              <a:off x="1008" y="216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87" name="Rectangle 7"/>
            <p:cNvSpPr>
              <a:spLocks noChangeArrowheads="1"/>
            </p:cNvSpPr>
            <p:nvPr/>
          </p:nvSpPr>
          <p:spPr bwMode="auto">
            <a:xfrm>
              <a:off x="1008" y="2352"/>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8" name="Rectangle 8"/>
            <p:cNvSpPr>
              <a:spLocks noChangeArrowheads="1"/>
            </p:cNvSpPr>
            <p:nvPr/>
          </p:nvSpPr>
          <p:spPr bwMode="auto">
            <a:xfrm>
              <a:off x="1008" y="2544"/>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9" name="Rectangle 9"/>
            <p:cNvSpPr>
              <a:spLocks noChangeArrowheads="1"/>
            </p:cNvSpPr>
            <p:nvPr/>
          </p:nvSpPr>
          <p:spPr bwMode="auto">
            <a:xfrm>
              <a:off x="1008" y="2736"/>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90" name="Rectangle 10"/>
            <p:cNvSpPr>
              <a:spLocks noChangeArrowheads="1"/>
            </p:cNvSpPr>
            <p:nvPr/>
          </p:nvSpPr>
          <p:spPr bwMode="auto">
            <a:xfrm>
              <a:off x="1008" y="2928"/>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1" name="Rectangle 11"/>
            <p:cNvSpPr>
              <a:spLocks noChangeArrowheads="1"/>
            </p:cNvSpPr>
            <p:nvPr/>
          </p:nvSpPr>
          <p:spPr bwMode="auto">
            <a:xfrm>
              <a:off x="1008" y="312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sp>
        <p:nvSpPr>
          <p:cNvPr id="97292" name="Rectangle 12"/>
          <p:cNvSpPr>
            <a:spLocks noChangeArrowheads="1"/>
          </p:cNvSpPr>
          <p:nvPr/>
        </p:nvSpPr>
        <p:spPr bwMode="auto">
          <a:xfrm>
            <a:off x="7543800" y="46482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3" name="Rectangle 13"/>
          <p:cNvSpPr>
            <a:spLocks noChangeArrowheads="1"/>
          </p:cNvSpPr>
          <p:nvPr/>
        </p:nvSpPr>
        <p:spPr bwMode="auto">
          <a:xfrm>
            <a:off x="75438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4" name="Rectangle 14"/>
          <p:cNvSpPr>
            <a:spLocks noChangeArrowheads="1"/>
          </p:cNvSpPr>
          <p:nvPr/>
        </p:nvSpPr>
        <p:spPr bwMode="auto">
          <a:xfrm>
            <a:off x="75438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5" name="Rectangle 15"/>
          <p:cNvSpPr>
            <a:spLocks noChangeArrowheads="1"/>
          </p:cNvSpPr>
          <p:nvPr/>
        </p:nvSpPr>
        <p:spPr bwMode="auto">
          <a:xfrm>
            <a:off x="7543800" y="55626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6" name="Rectangle 16"/>
          <p:cNvSpPr>
            <a:spLocks noChangeArrowheads="1"/>
          </p:cNvSpPr>
          <p:nvPr/>
        </p:nvSpPr>
        <p:spPr bwMode="auto">
          <a:xfrm>
            <a:off x="7543800" y="5867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7" name="Rectangle 17"/>
          <p:cNvSpPr>
            <a:spLocks noChangeArrowheads="1"/>
          </p:cNvSpPr>
          <p:nvPr/>
        </p:nvSpPr>
        <p:spPr bwMode="auto">
          <a:xfrm>
            <a:off x="7543800" y="6172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8" name="Rectangle 18"/>
          <p:cNvSpPr>
            <a:spLocks noChangeArrowheads="1"/>
          </p:cNvSpPr>
          <p:nvPr/>
        </p:nvSpPr>
        <p:spPr bwMode="auto">
          <a:xfrm>
            <a:off x="7543800" y="6477000"/>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97343" name="Group 63"/>
          <p:cNvGraphicFramePr>
            <a:graphicFrameLocks noGrp="1"/>
          </p:cNvGraphicFramePr>
          <p:nvPr>
            <p:extLst>
              <p:ext uri="{D42A27DB-BD31-4B8C-83A1-F6EECF244321}">
                <p14:modId xmlns:p14="http://schemas.microsoft.com/office/powerpoint/2010/main" val="1407358126"/>
              </p:ext>
            </p:extLst>
          </p:nvPr>
        </p:nvGraphicFramePr>
        <p:xfrm>
          <a:off x="2590800" y="4953000"/>
          <a:ext cx="4343400" cy="1371600"/>
        </p:xfrm>
        <a:graphic>
          <a:graphicData uri="http://schemas.openxmlformats.org/drawingml/2006/table">
            <a:tbl>
              <a:tblPr/>
              <a:tblGrid>
                <a:gridCol w="1139825"/>
                <a:gridCol w="755650"/>
                <a:gridCol w="2447925"/>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1, 5, 6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17, 64, 113, 117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7317" name="Text Box 37"/>
          <p:cNvSpPr txBox="1">
            <a:spLocks noChangeArrowheads="1"/>
          </p:cNvSpPr>
          <p:nvPr/>
        </p:nvSpPr>
        <p:spPr bwMode="auto">
          <a:xfrm>
            <a:off x="2667000" y="4598987"/>
            <a:ext cx="1026243" cy="400110"/>
          </a:xfrm>
          <a:prstGeom prst="rect">
            <a:avLst/>
          </a:prstGeom>
          <a:noFill/>
          <a:ln w="9525">
            <a:noFill/>
            <a:miter lim="800000"/>
            <a:headEnd/>
            <a:tailEnd/>
          </a:ln>
          <a:effectLst/>
        </p:spPr>
        <p:txBody>
          <a:bodyPr wrap="none">
            <a:spAutoFit/>
          </a:bodyPr>
          <a:lstStyle/>
          <a:p>
            <a:pPr eaLnBrk="0" hangingPunct="0"/>
            <a:r>
              <a:rPr lang="en-US" sz="2000" b="1" dirty="0" smtClean="0">
                <a:solidFill>
                  <a:srgbClr val="008000"/>
                </a:solidFill>
                <a:latin typeface="Arial" pitchFamily="34" charset="0"/>
                <a:ea typeface="ＭＳ Ｐゴシック" pitchFamily="-32" charset="-128"/>
                <a:cs typeface="Arial" pitchFamily="34" charset="0"/>
              </a:rPr>
              <a:t>source</a:t>
            </a:r>
            <a:endParaRPr lang="en-US" sz="2000" b="1" dirty="0">
              <a:solidFill>
                <a:srgbClr val="008000"/>
              </a:solidFill>
              <a:latin typeface="Arial" pitchFamily="34" charset="0"/>
              <a:ea typeface="ＭＳ Ｐゴシック" pitchFamily="-32" charset="-128"/>
              <a:cs typeface="Arial" pitchFamily="34" charset="0"/>
            </a:endParaRPr>
          </a:p>
        </p:txBody>
      </p:sp>
      <p:sp>
        <p:nvSpPr>
          <p:cNvPr id="97318" name="Text Box 38"/>
          <p:cNvSpPr txBox="1">
            <a:spLocks noChangeArrowheads="1"/>
          </p:cNvSpPr>
          <p:nvPr/>
        </p:nvSpPr>
        <p:spPr bwMode="auto">
          <a:xfrm>
            <a:off x="3621957" y="4598987"/>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7319" name="Text Box 39"/>
          <p:cNvSpPr txBox="1">
            <a:spLocks noChangeArrowheads="1"/>
          </p:cNvSpPr>
          <p:nvPr/>
        </p:nvSpPr>
        <p:spPr bwMode="auto">
          <a:xfrm>
            <a:off x="4696372" y="4598987"/>
            <a:ext cx="1552028"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a:t>
            </a:r>
          </a:p>
        </p:txBody>
      </p:sp>
      <p:sp>
        <p:nvSpPr>
          <p:cNvPr id="97320" name="Text Box 40"/>
          <p:cNvSpPr txBox="1">
            <a:spLocks noChangeArrowheads="1"/>
          </p:cNvSpPr>
          <p:nvPr/>
        </p:nvSpPr>
        <p:spPr bwMode="auto">
          <a:xfrm>
            <a:off x="1066800" y="4620768"/>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1" name="Text Box 41"/>
          <p:cNvSpPr txBox="1">
            <a:spLocks noChangeArrowheads="1"/>
          </p:cNvSpPr>
          <p:nvPr/>
        </p:nvSpPr>
        <p:spPr bwMode="auto">
          <a:xfrm>
            <a:off x="1066800" y="49096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2" name="Text Box 42"/>
          <p:cNvSpPr txBox="1">
            <a:spLocks noChangeArrowheads="1"/>
          </p:cNvSpPr>
          <p:nvPr/>
        </p:nvSpPr>
        <p:spPr bwMode="auto">
          <a:xfrm>
            <a:off x="1066800" y="52144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23" name="Text Box 43"/>
          <p:cNvSpPr txBox="1">
            <a:spLocks noChangeArrowheads="1"/>
          </p:cNvSpPr>
          <p:nvPr/>
        </p:nvSpPr>
        <p:spPr bwMode="auto">
          <a:xfrm>
            <a:off x="1066800" y="5535168"/>
            <a:ext cx="325438" cy="396875"/>
          </a:xfrm>
          <a:prstGeom prst="rect">
            <a:avLst/>
          </a:prstGeom>
          <a:noFill/>
          <a:ln w="9525">
            <a:noFill/>
            <a:miter lim="800000"/>
            <a:headEnd/>
            <a:tailEnd/>
          </a:ln>
          <a:effectLst/>
        </p:spPr>
        <p:txBody>
          <a:bodyPr wrap="none">
            <a:spAutoFit/>
          </a:bodyPr>
          <a:lstStyle/>
          <a:p>
            <a:pPr eaLnBrk="0" hangingPunct="0"/>
            <a:r>
              <a:rPr lang="en-US" sz="2000" dirty="0">
                <a:ea typeface="ＭＳ Ｐゴシック" pitchFamily="-32" charset="-128"/>
              </a:rPr>
              <a:t>3</a:t>
            </a:r>
          </a:p>
        </p:txBody>
      </p:sp>
      <p:sp>
        <p:nvSpPr>
          <p:cNvPr id="97324" name="Text Box 44"/>
          <p:cNvSpPr txBox="1">
            <a:spLocks noChangeArrowheads="1"/>
          </p:cNvSpPr>
          <p:nvPr/>
        </p:nvSpPr>
        <p:spPr bwMode="auto">
          <a:xfrm>
            <a:off x="1066800" y="58240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25" name="Text Box 45"/>
          <p:cNvSpPr txBox="1">
            <a:spLocks noChangeArrowheads="1"/>
          </p:cNvSpPr>
          <p:nvPr/>
        </p:nvSpPr>
        <p:spPr bwMode="auto">
          <a:xfrm>
            <a:off x="1066800" y="61288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26" name="Text Box 46"/>
          <p:cNvSpPr txBox="1">
            <a:spLocks noChangeArrowheads="1"/>
          </p:cNvSpPr>
          <p:nvPr/>
        </p:nvSpPr>
        <p:spPr bwMode="auto">
          <a:xfrm>
            <a:off x="1046163" y="6433693"/>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27" name="Text Box 47"/>
          <p:cNvSpPr txBox="1">
            <a:spLocks noChangeArrowheads="1"/>
          </p:cNvSpPr>
          <p:nvPr/>
        </p:nvSpPr>
        <p:spPr bwMode="auto">
          <a:xfrm>
            <a:off x="7945438" y="45720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8" name="Text Box 48"/>
          <p:cNvSpPr txBox="1">
            <a:spLocks noChangeArrowheads="1"/>
          </p:cNvSpPr>
          <p:nvPr/>
        </p:nvSpPr>
        <p:spPr bwMode="auto">
          <a:xfrm>
            <a:off x="7945438" y="48609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9" name="Text Box 49"/>
          <p:cNvSpPr txBox="1">
            <a:spLocks noChangeArrowheads="1"/>
          </p:cNvSpPr>
          <p:nvPr/>
        </p:nvSpPr>
        <p:spPr bwMode="auto">
          <a:xfrm>
            <a:off x="7945438" y="51657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30" name="Text Box 50"/>
          <p:cNvSpPr txBox="1">
            <a:spLocks noChangeArrowheads="1"/>
          </p:cNvSpPr>
          <p:nvPr/>
        </p:nvSpPr>
        <p:spPr bwMode="auto">
          <a:xfrm>
            <a:off x="7945438" y="54864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97331" name="Text Box 51"/>
          <p:cNvSpPr txBox="1">
            <a:spLocks noChangeArrowheads="1"/>
          </p:cNvSpPr>
          <p:nvPr/>
        </p:nvSpPr>
        <p:spPr bwMode="auto">
          <a:xfrm>
            <a:off x="7945438" y="57753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32" name="Text Box 52"/>
          <p:cNvSpPr txBox="1">
            <a:spLocks noChangeArrowheads="1"/>
          </p:cNvSpPr>
          <p:nvPr/>
        </p:nvSpPr>
        <p:spPr bwMode="auto">
          <a:xfrm>
            <a:off x="7945438" y="60801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33" name="Text Box 53"/>
          <p:cNvSpPr txBox="1">
            <a:spLocks noChangeArrowheads="1"/>
          </p:cNvSpPr>
          <p:nvPr/>
        </p:nvSpPr>
        <p:spPr bwMode="auto">
          <a:xfrm>
            <a:off x="7924800" y="6384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34" name="Text Box 54"/>
          <p:cNvSpPr txBox="1">
            <a:spLocks noChangeArrowheads="1"/>
          </p:cNvSpPr>
          <p:nvPr/>
        </p:nvSpPr>
        <p:spPr bwMode="auto">
          <a:xfrm>
            <a:off x="1508125" y="4162425"/>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97335" name="Text Box 55"/>
          <p:cNvSpPr txBox="1">
            <a:spLocks noChangeArrowheads="1"/>
          </p:cNvSpPr>
          <p:nvPr/>
        </p:nvSpPr>
        <p:spPr bwMode="auto">
          <a:xfrm>
            <a:off x="1828800" y="4579874"/>
            <a:ext cx="615874"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new</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6" name="Text Box 56"/>
          <p:cNvSpPr txBox="1">
            <a:spLocks noChangeArrowheads="1"/>
          </p:cNvSpPr>
          <p:nvPr/>
        </p:nvSpPr>
        <p:spPr bwMode="auto">
          <a:xfrm>
            <a:off x="7067275" y="4572000"/>
            <a:ext cx="540533"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old</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7" name="Text Box 57"/>
          <p:cNvSpPr txBox="1">
            <a:spLocks noChangeArrowheads="1"/>
          </p:cNvSpPr>
          <p:nvPr/>
        </p:nvSpPr>
        <p:spPr bwMode="auto">
          <a:xfrm>
            <a:off x="838200" y="2590800"/>
            <a:ext cx="7772400" cy="1938992"/>
          </a:xfrm>
          <a:prstGeom prst="rect">
            <a:avLst/>
          </a:prstGeom>
          <a:noFill/>
          <a:ln w="28575">
            <a:noFill/>
            <a:miter lim="800000"/>
            <a:headEnd/>
            <a:tailEnd/>
          </a:ln>
          <a:effectLst/>
        </p:spPr>
        <p:txBody>
          <a:bodyPr wrap="square">
            <a:spAutoFit/>
          </a:bodyPr>
          <a:lstStyle/>
          <a:p>
            <a:pPr eaLnBrk="0" hangingPunct="0"/>
            <a:r>
              <a:rPr lang="en-US" sz="2400" b="1" dirty="0">
                <a:solidFill>
                  <a:srgbClr val="008000"/>
                </a:solidFill>
                <a:latin typeface="Arial" pitchFamily="34" charset="0"/>
                <a:ea typeface="ＭＳ Ｐゴシック" pitchFamily="-32" charset="-128"/>
                <a:cs typeface="Arial" pitchFamily="34" charset="0"/>
              </a:rPr>
              <a:t>Initialize</a:t>
            </a:r>
            <a:r>
              <a:rPr lang="en-US" sz="2400" dirty="0">
                <a:solidFill>
                  <a:srgbClr val="008000"/>
                </a:solidFill>
                <a:latin typeface="Arial" pitchFamily="34" charset="0"/>
                <a:ea typeface="ＭＳ Ｐゴシック" pitchFamily="-32" charset="-128"/>
                <a:cs typeface="Arial" pitchFamily="34" charset="0"/>
              </a:rPr>
              <a:t> all entries of</a:t>
            </a:r>
            <a:r>
              <a:rPr lang="en-US" sz="2400" dirty="0">
                <a:latin typeface="Arial" pitchFamily="34" charset="0"/>
                <a:ea typeface="ＭＳ Ｐゴシック" pitchFamily="-32" charset="-128"/>
                <a:cs typeface="Arial" pitchFamily="34" charset="0"/>
              </a:rPr>
              <a:t> </a:t>
            </a:r>
            <a:r>
              <a:rPr lang="en-US" sz="2400" b="1" dirty="0" err="1" smtClean="0">
                <a:latin typeface="Arial" pitchFamily="34" charset="0"/>
                <a:ea typeface="ＭＳ Ｐゴシック" pitchFamily="-32" charset="-128"/>
                <a:cs typeface="Arial" pitchFamily="34" charset="0"/>
              </a:rPr>
              <a:t>r</a:t>
            </a:r>
            <a:r>
              <a:rPr lang="en-US" sz="2400" b="1" baseline="30000" dirty="0" err="1" smtClean="0">
                <a:latin typeface="Arial" pitchFamily="34" charset="0"/>
                <a:ea typeface="ＭＳ Ｐゴシック" pitchFamily="-32" charset="-128"/>
                <a:cs typeface="Arial" pitchFamily="34" charset="0"/>
              </a:rPr>
              <a:t>new</a:t>
            </a:r>
            <a:r>
              <a:rPr lang="en-US" sz="2400" b="1" baseline="30000" dirty="0" smtClean="0">
                <a:latin typeface="Arial" pitchFamily="34" charset="0"/>
                <a:ea typeface="ＭＳ Ｐゴシック" pitchFamily="-32" charset="-128"/>
                <a:cs typeface="Arial" pitchFamily="34" charset="0"/>
              </a:rPr>
              <a:t> </a:t>
            </a:r>
            <a:r>
              <a:rPr lang="en-US" sz="2400" dirty="0" smtClean="0">
                <a:latin typeface="Arial" pitchFamily="34" charset="0"/>
                <a:ea typeface="ＭＳ Ｐゴシック" pitchFamily="-32" charset="-128"/>
                <a:cs typeface="Arial" pitchFamily="34" charset="0"/>
              </a:rPr>
              <a:t>= </a:t>
            </a:r>
            <a:r>
              <a:rPr lang="en-US" sz="2400" b="1" dirty="0" smtClean="0">
                <a:latin typeface="Arial" pitchFamily="34" charset="0"/>
                <a:ea typeface="ＭＳ Ｐゴシック" pitchFamily="-32" charset="-128"/>
                <a:cs typeface="Arial" pitchFamily="34" charset="0"/>
              </a:rPr>
              <a:t>(</a:t>
            </a:r>
            <a:r>
              <a:rPr lang="en-US" sz="2400" b="1" dirty="0">
                <a:latin typeface="Arial" pitchFamily="34" charset="0"/>
                <a:ea typeface="ＭＳ Ｐゴシック" pitchFamily="-32" charset="-128"/>
                <a:cs typeface="Arial" pitchFamily="34" charset="0"/>
              </a:rPr>
              <a:t>1-</a:t>
            </a:r>
            <a:r>
              <a:rPr lang="en-US" sz="2400" b="1" dirty="0">
                <a:latin typeface="Arial" pitchFamily="34" charset="0"/>
                <a:ea typeface="ＭＳ Ｐゴシック" pitchFamily="-32" charset="-128"/>
                <a:cs typeface="Arial" pitchFamily="34" charset="0"/>
                <a:sym typeface="Symbol" pitchFamily="18" charset="2"/>
              </a:rPr>
              <a:t></a:t>
            </a:r>
            <a:r>
              <a:rPr lang="en-US" sz="2400" b="1" dirty="0" smtClean="0">
                <a:latin typeface="Arial" pitchFamily="34" charset="0"/>
                <a:ea typeface="ＭＳ Ｐゴシック" pitchFamily="-32" charset="-128"/>
                <a:cs typeface="Arial" pitchFamily="34" charset="0"/>
              </a:rPr>
              <a:t>) / N</a:t>
            </a:r>
            <a:endParaRPr lang="en-US" sz="2400" b="1" dirty="0">
              <a:latin typeface="Arial" pitchFamily="34" charset="0"/>
              <a:ea typeface="ＭＳ Ｐゴシック" pitchFamily="-32" charset="-128"/>
              <a:cs typeface="Arial" pitchFamily="34" charset="0"/>
            </a:endParaRPr>
          </a:p>
          <a:p>
            <a:pPr eaLnBrk="0" hangingPunct="0"/>
            <a:r>
              <a:rPr lang="en-US" sz="2400" dirty="0">
                <a:solidFill>
                  <a:srgbClr val="008000"/>
                </a:solidFill>
                <a:latin typeface="Arial" pitchFamily="34" charset="0"/>
                <a:ea typeface="ＭＳ Ｐゴシック" pitchFamily="-32" charset="-128"/>
                <a:cs typeface="Arial" pitchFamily="34" charset="0"/>
              </a:rPr>
              <a:t>For each page</a:t>
            </a:r>
            <a:r>
              <a:rPr lang="en-US" sz="2400" dirty="0">
                <a:latin typeface="Arial" pitchFamily="34" charset="0"/>
                <a:ea typeface="ＭＳ Ｐゴシック" pitchFamily="-32" charset="-128"/>
                <a:cs typeface="Arial" pitchFamily="34" charset="0"/>
              </a:rPr>
              <a:t> </a:t>
            </a:r>
            <a:r>
              <a:rPr lang="en-US" sz="2400" b="1" i="1" dirty="0" err="1"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(of out-degree </a:t>
            </a:r>
            <a:r>
              <a:rPr lang="en-US" sz="2400" b="1" i="1" dirty="0" smtClean="0">
                <a:latin typeface="Arial" pitchFamily="34" charset="0"/>
                <a:ea typeface="ＭＳ Ｐゴシック" pitchFamily="-32" charset="-128"/>
                <a:cs typeface="Arial" pitchFamily="34" charset="0"/>
              </a:rPr>
              <a:t>d</a:t>
            </a:r>
            <a:r>
              <a:rPr lang="en-US" sz="2400" b="1" i="1" baseline="-25000" dirty="0"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a:t>
            </a:r>
            <a:endParaRPr lang="en-US" sz="2400" dirty="0">
              <a:latin typeface="Arial" pitchFamily="34" charset="0"/>
              <a:ea typeface="ＭＳ Ｐゴシック" pitchFamily="-32" charset="-128"/>
              <a:cs typeface="Arial" pitchFamily="34" charset="0"/>
            </a:endParaRPr>
          </a:p>
          <a:p>
            <a:pPr eaLnBrk="0" hangingPunct="0"/>
            <a:r>
              <a:rPr lang="en-US" sz="2400" dirty="0">
                <a:solidFill>
                  <a:srgbClr val="008000"/>
                </a:solidFill>
                <a:latin typeface="Arial" pitchFamily="34" charset="0"/>
                <a:ea typeface="ＭＳ Ｐゴシック" pitchFamily="-32" charset="-128"/>
                <a:cs typeface="Arial" pitchFamily="34" charset="0"/>
              </a:rPr>
              <a:t> </a:t>
            </a:r>
            <a:r>
              <a:rPr lang="en-US" sz="2400" dirty="0" smtClean="0">
                <a:solidFill>
                  <a:srgbClr val="008000"/>
                </a:solidFill>
                <a:latin typeface="Arial" pitchFamily="34" charset="0"/>
                <a:ea typeface="ＭＳ Ｐゴシック" pitchFamily="-32" charset="-128"/>
                <a:cs typeface="Arial" pitchFamily="34" charset="0"/>
              </a:rPr>
              <a:t> Read </a:t>
            </a:r>
            <a:r>
              <a:rPr lang="en-US" sz="2400" dirty="0">
                <a:solidFill>
                  <a:srgbClr val="008000"/>
                </a:solidFill>
                <a:latin typeface="Arial" pitchFamily="34" charset="0"/>
                <a:ea typeface="ＭＳ Ｐゴシック" pitchFamily="-32" charset="-128"/>
                <a:cs typeface="Arial" pitchFamily="34" charset="0"/>
              </a:rPr>
              <a:t>into memory:</a:t>
            </a:r>
            <a:r>
              <a:rPr lang="en-US" sz="2400" dirty="0">
                <a:latin typeface="Arial" pitchFamily="34" charset="0"/>
                <a:ea typeface="ＭＳ Ｐゴシック" pitchFamily="-32" charset="-128"/>
                <a:cs typeface="Arial" pitchFamily="34" charset="0"/>
              </a:rPr>
              <a:t> </a:t>
            </a:r>
            <a:r>
              <a:rPr lang="en-US" sz="2400" b="1" i="1" dirty="0" err="1"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a:t>
            </a:r>
            <a:r>
              <a:rPr lang="en-US" sz="2400" b="1" i="1" dirty="0" smtClean="0">
                <a:latin typeface="Arial" pitchFamily="34" charset="0"/>
                <a:ea typeface="ＭＳ Ｐゴシック" pitchFamily="-32" charset="-128"/>
                <a:cs typeface="Arial" pitchFamily="34" charset="0"/>
              </a:rPr>
              <a:t>d</a:t>
            </a:r>
            <a:r>
              <a:rPr lang="en-US" sz="2400" b="1" i="1" baseline="-25000" dirty="0"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a:t>
            </a:r>
            <a:r>
              <a:rPr lang="en-US" sz="2400" b="1" i="1" dirty="0">
                <a:latin typeface="Arial" pitchFamily="34" charset="0"/>
                <a:ea typeface="ＭＳ Ｐゴシック" pitchFamily="-32" charset="-128"/>
                <a:cs typeface="Arial" pitchFamily="34" charset="0"/>
              </a:rPr>
              <a:t>dest</a:t>
            </a:r>
            <a:r>
              <a:rPr lang="en-US" sz="2400" b="1" i="1" baseline="-25000" dirty="0">
                <a:latin typeface="Arial" pitchFamily="34" charset="0"/>
                <a:ea typeface="ＭＳ Ｐゴシック" pitchFamily="-32" charset="-128"/>
                <a:cs typeface="Arial" pitchFamily="34" charset="0"/>
              </a:rPr>
              <a:t>1</a:t>
            </a:r>
            <a:r>
              <a:rPr lang="en-US" sz="2400" b="1" i="1" dirty="0" smtClean="0">
                <a:latin typeface="Arial" pitchFamily="34" charset="0"/>
                <a:ea typeface="ＭＳ Ｐゴシック" pitchFamily="-32" charset="-128"/>
                <a:cs typeface="Arial" pitchFamily="34" charset="0"/>
              </a:rPr>
              <a:t>, …, </a:t>
            </a:r>
            <a:r>
              <a:rPr lang="en-US" sz="2400" b="1" i="1" dirty="0" err="1" smtClean="0">
                <a:latin typeface="Arial" pitchFamily="34" charset="0"/>
                <a:ea typeface="ＭＳ Ｐゴシック" pitchFamily="-32" charset="-128"/>
                <a:cs typeface="Arial" pitchFamily="34" charset="0"/>
              </a:rPr>
              <a:t>dest</a:t>
            </a:r>
            <a:r>
              <a:rPr lang="en-US" sz="2400" b="1" i="1" baseline="-25000" dirty="0" err="1" smtClean="0">
                <a:latin typeface="Arial" pitchFamily="34" charset="0"/>
                <a:ea typeface="ＭＳ Ｐゴシック" pitchFamily="-32" charset="-128"/>
                <a:cs typeface="Arial" pitchFamily="34" charset="0"/>
              </a:rPr>
              <a:t>d</a:t>
            </a:r>
            <a:r>
              <a:rPr lang="en-US" sz="1600" b="1" i="1" baseline="-25000" dirty="0" err="1"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a:t>
            </a:r>
            <a:r>
              <a:rPr lang="en-US" sz="2400" b="1" i="1" dirty="0" err="1" smtClean="0">
                <a:latin typeface="Arial" pitchFamily="34" charset="0"/>
                <a:ea typeface="ＭＳ Ｐゴシック" pitchFamily="-32" charset="-128"/>
                <a:cs typeface="Arial" pitchFamily="34" charset="0"/>
              </a:rPr>
              <a:t>r</a:t>
            </a:r>
            <a:r>
              <a:rPr lang="en-US" sz="2400" b="1" i="1" baseline="30000" dirty="0" err="1" smtClean="0">
                <a:latin typeface="Arial" pitchFamily="34" charset="0"/>
                <a:ea typeface="ＭＳ Ｐゴシック" pitchFamily="-32" charset="-128"/>
                <a:cs typeface="Arial" pitchFamily="34" charset="0"/>
              </a:rPr>
              <a:t>old</a:t>
            </a:r>
            <a:r>
              <a:rPr lang="en-US" sz="2400" b="1" i="1" dirty="0" smtClean="0">
                <a:latin typeface="Arial" pitchFamily="34" charset="0"/>
                <a:ea typeface="ＭＳ Ｐゴシック" pitchFamily="-32" charset="-128"/>
                <a:cs typeface="Arial" pitchFamily="34" charset="0"/>
              </a:rPr>
              <a:t>(</a:t>
            </a:r>
            <a:r>
              <a:rPr lang="en-US" sz="2400" b="1" i="1" dirty="0" err="1" smtClean="0">
                <a:latin typeface="Arial" pitchFamily="34" charset="0"/>
                <a:ea typeface="ＭＳ Ｐゴシック" pitchFamily="-32" charset="-128"/>
                <a:cs typeface="Arial" pitchFamily="34" charset="0"/>
              </a:rPr>
              <a:t>i</a:t>
            </a:r>
            <a:r>
              <a:rPr lang="en-US" sz="2400" b="1" i="1" dirty="0" smtClean="0">
                <a:latin typeface="Arial" pitchFamily="34" charset="0"/>
                <a:ea typeface="ＭＳ Ｐゴシック" pitchFamily="-32" charset="-128"/>
                <a:cs typeface="Arial" pitchFamily="34" charset="0"/>
              </a:rPr>
              <a:t>)</a:t>
            </a:r>
            <a:endParaRPr lang="en-US" sz="2400" b="1" i="1" dirty="0">
              <a:latin typeface="Arial" pitchFamily="34" charset="0"/>
              <a:ea typeface="ＭＳ Ｐゴシック" pitchFamily="-32" charset="-128"/>
              <a:cs typeface="Arial" pitchFamily="34" charset="0"/>
            </a:endParaRPr>
          </a:p>
          <a:p>
            <a:pPr eaLnBrk="0" hangingPunct="0"/>
            <a:r>
              <a:rPr lang="en-US" sz="2400" dirty="0" smtClean="0">
                <a:latin typeface="Arial" pitchFamily="34" charset="0"/>
                <a:ea typeface="ＭＳ Ｐゴシック" pitchFamily="-32" charset="-128"/>
                <a:cs typeface="Arial" pitchFamily="34" charset="0"/>
              </a:rPr>
              <a:t>  </a:t>
            </a:r>
            <a:r>
              <a:rPr lang="en-US" sz="2400" dirty="0" smtClean="0">
                <a:solidFill>
                  <a:srgbClr val="008000"/>
                </a:solidFill>
                <a:latin typeface="Arial" pitchFamily="34" charset="0"/>
                <a:ea typeface="ＭＳ Ｐゴシック" pitchFamily="-32" charset="-128"/>
                <a:cs typeface="Arial" pitchFamily="34" charset="0"/>
              </a:rPr>
              <a:t>For</a:t>
            </a:r>
            <a:r>
              <a:rPr lang="en-US" sz="2400" dirty="0" smtClean="0">
                <a:latin typeface="Arial" pitchFamily="34" charset="0"/>
                <a:ea typeface="ＭＳ Ｐゴシック" pitchFamily="-32" charset="-128"/>
                <a:cs typeface="Arial" pitchFamily="34" charset="0"/>
              </a:rPr>
              <a:t> </a:t>
            </a:r>
            <a:r>
              <a:rPr lang="en-US" sz="2400" b="1" dirty="0">
                <a:latin typeface="Arial" pitchFamily="34" charset="0"/>
                <a:ea typeface="ＭＳ Ｐゴシック" pitchFamily="-32" charset="-128"/>
                <a:cs typeface="Arial" pitchFamily="34" charset="0"/>
              </a:rPr>
              <a:t>j</a:t>
            </a:r>
            <a:r>
              <a:rPr lang="en-US" sz="2400" dirty="0">
                <a:latin typeface="Arial" pitchFamily="34" charset="0"/>
                <a:ea typeface="ＭＳ Ｐゴシック" pitchFamily="-32" charset="-128"/>
                <a:cs typeface="Arial" pitchFamily="34" charset="0"/>
              </a:rPr>
              <a:t> = </a:t>
            </a:r>
            <a:r>
              <a:rPr lang="en-US" sz="2400" b="1" dirty="0" smtClean="0">
                <a:latin typeface="Arial" pitchFamily="34" charset="0"/>
                <a:ea typeface="ＭＳ Ｐゴシック" pitchFamily="-32" charset="-128"/>
                <a:cs typeface="Arial" pitchFamily="34" charset="0"/>
              </a:rPr>
              <a:t>1…d</a:t>
            </a:r>
            <a:r>
              <a:rPr lang="en-US" sz="2400" b="1" baseline="-25000" dirty="0" smtClean="0">
                <a:latin typeface="Arial" pitchFamily="34" charset="0"/>
                <a:ea typeface="ＭＳ Ｐゴシック" pitchFamily="-32" charset="-128"/>
                <a:cs typeface="Arial" pitchFamily="34" charset="0"/>
              </a:rPr>
              <a:t>i</a:t>
            </a:r>
            <a:endParaRPr lang="en-US" sz="2400" dirty="0" smtClean="0">
              <a:latin typeface="Arial" pitchFamily="34" charset="0"/>
              <a:ea typeface="ＭＳ Ｐゴシック" pitchFamily="-32" charset="-128"/>
              <a:cs typeface="Arial" pitchFamily="34" charset="0"/>
            </a:endParaRPr>
          </a:p>
          <a:p>
            <a:pPr eaLnBrk="0" hangingPunct="0"/>
            <a:r>
              <a:rPr lang="en-US" sz="2400" b="1" dirty="0">
                <a:latin typeface="Arial" pitchFamily="34" charset="0"/>
                <a:ea typeface="ＭＳ Ｐゴシック" pitchFamily="-32" charset="-128"/>
                <a:cs typeface="Arial" pitchFamily="34" charset="0"/>
              </a:rPr>
              <a:t> </a:t>
            </a:r>
            <a:r>
              <a:rPr lang="en-US" sz="2400" b="1" dirty="0" smtClean="0">
                <a:latin typeface="Arial" pitchFamily="34" charset="0"/>
                <a:ea typeface="ＭＳ Ｐゴシック" pitchFamily="-32" charset="-128"/>
                <a:cs typeface="Arial" pitchFamily="34" charset="0"/>
              </a:rPr>
              <a:t>     </a:t>
            </a:r>
            <a:r>
              <a:rPr lang="en-US" sz="2400" b="1" dirty="0" err="1" smtClean="0">
                <a:latin typeface="Arial" pitchFamily="34" charset="0"/>
                <a:ea typeface="ＭＳ Ｐゴシック" pitchFamily="-32" charset="-128"/>
                <a:cs typeface="Arial" pitchFamily="34" charset="0"/>
              </a:rPr>
              <a:t>r</a:t>
            </a:r>
            <a:r>
              <a:rPr lang="en-US" sz="2400" b="1" baseline="30000" dirty="0" err="1" smtClean="0">
                <a:latin typeface="Arial" pitchFamily="34" charset="0"/>
                <a:ea typeface="ＭＳ Ｐゴシック" pitchFamily="-32" charset="-128"/>
                <a:cs typeface="Arial" pitchFamily="34" charset="0"/>
              </a:rPr>
              <a:t>new</a:t>
            </a:r>
            <a:r>
              <a:rPr lang="en-US" sz="2400" b="1" dirty="0" smtClean="0">
                <a:latin typeface="Arial" pitchFamily="34" charset="0"/>
                <a:ea typeface="ＭＳ Ｐゴシック" pitchFamily="-32" charset="-128"/>
                <a:cs typeface="Arial" pitchFamily="34" charset="0"/>
              </a:rPr>
              <a:t>(</a:t>
            </a:r>
            <a:r>
              <a:rPr lang="en-US" sz="2400" b="1" dirty="0" err="1" smtClean="0">
                <a:latin typeface="Arial" pitchFamily="34" charset="0"/>
                <a:ea typeface="ＭＳ Ｐゴシック" pitchFamily="-32" charset="-128"/>
                <a:cs typeface="Arial" pitchFamily="34" charset="0"/>
              </a:rPr>
              <a:t>dest</a:t>
            </a:r>
            <a:r>
              <a:rPr lang="en-US" sz="2400" b="1" baseline="-25000" dirty="0" err="1" smtClean="0">
                <a:latin typeface="Arial" pitchFamily="34" charset="0"/>
                <a:ea typeface="ＭＳ Ｐゴシック" pitchFamily="-32" charset="-128"/>
                <a:cs typeface="Arial" pitchFamily="34" charset="0"/>
              </a:rPr>
              <a:t>j</a:t>
            </a:r>
            <a:r>
              <a:rPr lang="en-US" sz="2400" b="1" dirty="0">
                <a:latin typeface="Arial" pitchFamily="34" charset="0"/>
                <a:ea typeface="ＭＳ Ｐゴシック" pitchFamily="-32" charset="-128"/>
                <a:cs typeface="Arial" pitchFamily="34" charset="0"/>
              </a:rPr>
              <a:t>) += </a:t>
            </a:r>
            <a:r>
              <a:rPr lang="en-US" sz="2400" b="1" dirty="0" smtClean="0">
                <a:latin typeface="Arial" pitchFamily="34" charset="0"/>
                <a:ea typeface="ＭＳ Ｐゴシック" pitchFamily="-32" charset="-128"/>
                <a:cs typeface="Arial" pitchFamily="34" charset="0"/>
                <a:sym typeface="Symbol" pitchFamily="18" charset="2"/>
              </a:rPr>
              <a:t></a:t>
            </a:r>
            <a:r>
              <a:rPr lang="en-US" sz="2400" b="1" dirty="0">
                <a:latin typeface="Arial" pitchFamily="34" charset="0"/>
                <a:ea typeface="ＭＳ Ｐゴシック" pitchFamily="-32" charset="-128"/>
                <a:cs typeface="Arial" pitchFamily="34" charset="0"/>
                <a:sym typeface="Symbol" pitchFamily="18" charset="2"/>
              </a:rPr>
              <a:t> </a:t>
            </a:r>
            <a:r>
              <a:rPr lang="en-US" sz="2400" b="1" dirty="0" err="1" smtClean="0">
                <a:latin typeface="Arial" pitchFamily="34" charset="0"/>
                <a:ea typeface="ＭＳ Ｐゴシック" pitchFamily="-32" charset="-128"/>
                <a:cs typeface="Arial" pitchFamily="34" charset="0"/>
              </a:rPr>
              <a:t>r</a:t>
            </a:r>
            <a:r>
              <a:rPr lang="en-US" sz="2400" b="1" baseline="30000" dirty="0" err="1" smtClean="0">
                <a:latin typeface="Arial" pitchFamily="34" charset="0"/>
                <a:ea typeface="ＭＳ Ｐゴシック" pitchFamily="-32" charset="-128"/>
                <a:cs typeface="Arial" pitchFamily="34" charset="0"/>
              </a:rPr>
              <a:t>old</a:t>
            </a:r>
            <a:r>
              <a:rPr lang="en-US" sz="2400" b="1" dirty="0" smtClean="0">
                <a:latin typeface="Arial" pitchFamily="34" charset="0"/>
                <a:ea typeface="ＭＳ Ｐゴシック" pitchFamily="-32" charset="-128"/>
                <a:cs typeface="Arial" pitchFamily="34" charset="0"/>
              </a:rPr>
              <a:t>(</a:t>
            </a:r>
            <a:r>
              <a:rPr lang="en-US" sz="2400" b="1" dirty="0" err="1" smtClean="0">
                <a:latin typeface="Arial" pitchFamily="34" charset="0"/>
                <a:ea typeface="ＭＳ Ｐゴシック" pitchFamily="-32" charset="-128"/>
                <a:cs typeface="Arial" pitchFamily="34" charset="0"/>
              </a:rPr>
              <a:t>i</a:t>
            </a:r>
            <a:r>
              <a:rPr lang="en-US" sz="2400" b="1" dirty="0" smtClean="0">
                <a:latin typeface="Arial" pitchFamily="34" charset="0"/>
                <a:ea typeface="ＭＳ Ｐゴシック" pitchFamily="-32" charset="-128"/>
                <a:cs typeface="Arial" pitchFamily="34" charset="0"/>
              </a:rPr>
              <a:t>) / </a:t>
            </a:r>
            <a:r>
              <a:rPr lang="en-US" sz="2400" b="1" i="1" dirty="0" smtClean="0">
                <a:latin typeface="Arial" pitchFamily="34" charset="0"/>
                <a:ea typeface="ＭＳ Ｐゴシック" pitchFamily="-32" charset="-128"/>
                <a:cs typeface="Arial" pitchFamily="34" charset="0"/>
              </a:rPr>
              <a:t>d</a:t>
            </a:r>
            <a:r>
              <a:rPr lang="en-US" sz="2400" b="1" i="1" baseline="-25000" dirty="0" smtClean="0">
                <a:latin typeface="Arial" pitchFamily="34" charset="0"/>
                <a:ea typeface="ＭＳ Ｐゴシック" pitchFamily="-32" charset="-128"/>
                <a:cs typeface="Arial" pitchFamily="34" charset="0"/>
              </a:rPr>
              <a:t>i</a:t>
            </a:r>
            <a:endParaRPr lang="en-US" sz="2400" b="1" i="1" baseline="-25000" dirty="0">
              <a:latin typeface="Arial" pitchFamily="34" charset="0"/>
              <a:ea typeface="ＭＳ Ｐゴシック" pitchFamily="-32" charset="-128"/>
              <a:cs typeface="Arial" pitchFamily="34" charset="0"/>
            </a:endParaRPr>
          </a:p>
        </p:txBody>
      </p:sp>
    </p:spTree>
    <p:extLst>
      <p:ext uri="{BB962C8B-B14F-4D97-AF65-F5344CB8AC3E}">
        <p14:creationId xmlns:p14="http://schemas.microsoft.com/office/powerpoint/2010/main" val="3239095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2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2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2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2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3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3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3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3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3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3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73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3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3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3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3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3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3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3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3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3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animBg="1"/>
      <p:bldP spid="97292" grpId="0" animBg="1"/>
      <p:bldP spid="97293" grpId="0" animBg="1"/>
      <p:bldP spid="97294" grpId="0" animBg="1"/>
      <p:bldP spid="97295" grpId="0" animBg="1"/>
      <p:bldP spid="97296" grpId="0" animBg="1"/>
      <p:bldP spid="97297" grpId="0" animBg="1"/>
      <p:bldP spid="97298" grpId="0" animBg="1"/>
      <p:bldP spid="97317" grpId="0"/>
      <p:bldP spid="97318" grpId="0"/>
      <p:bldP spid="97319" grpId="0"/>
      <p:bldP spid="97320" grpId="0"/>
      <p:bldP spid="97321" grpId="0"/>
      <p:bldP spid="97322" grpId="0"/>
      <p:bldP spid="97323" grpId="0"/>
      <p:bldP spid="97324" grpId="0"/>
      <p:bldP spid="97325" grpId="0"/>
      <p:bldP spid="97327" grpId="0"/>
      <p:bldP spid="97328" grpId="0"/>
      <p:bldP spid="97329" grpId="0"/>
      <p:bldP spid="97330" grpId="0"/>
      <p:bldP spid="97331" grpId="0"/>
      <p:bldP spid="97332" grpId="0"/>
      <p:bldP spid="97333" grpId="0"/>
      <p:bldP spid="97335" grpId="0"/>
      <p:bldP spid="97336"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Analysis</a:t>
            </a:r>
          </a:p>
        </p:txBody>
      </p:sp>
      <p:sp>
        <p:nvSpPr>
          <p:cNvPr id="99331" name="Rectangle 3"/>
          <p:cNvSpPr>
            <a:spLocks noGrp="1"/>
          </p:cNvSpPr>
          <p:nvPr>
            <p:ph idx="1"/>
          </p:nvPr>
        </p:nvSpPr>
        <p:spPr/>
        <p:txBody>
          <a:bodyPr/>
          <a:lstStyle/>
          <a:p>
            <a:r>
              <a:rPr lang="en-US" b="1" dirty="0">
                <a:solidFill>
                  <a:srgbClr val="D60093"/>
                </a:solidFill>
              </a:rPr>
              <a:t>Assume enough RAM to fit </a:t>
            </a:r>
            <a:r>
              <a:rPr lang="en-US" b="1" i="1" dirty="0" err="1">
                <a:solidFill>
                  <a:srgbClr val="D60093"/>
                </a:solidFill>
              </a:rPr>
              <a:t>r</a:t>
            </a:r>
            <a:r>
              <a:rPr lang="en-US" b="1" i="1" baseline="30000" dirty="0" err="1">
                <a:solidFill>
                  <a:srgbClr val="D60093"/>
                </a:solidFill>
              </a:rPr>
              <a:t>new</a:t>
            </a:r>
            <a:r>
              <a:rPr lang="en-US" b="1" dirty="0">
                <a:solidFill>
                  <a:srgbClr val="D60093"/>
                </a:solidFill>
              </a:rPr>
              <a:t> into memory</a:t>
            </a:r>
          </a:p>
          <a:p>
            <a:pPr lvl="1"/>
            <a:r>
              <a:rPr lang="en-US" dirty="0"/>
              <a:t>Store </a:t>
            </a:r>
            <a:r>
              <a:rPr lang="en-US" b="1" i="1" dirty="0" err="1"/>
              <a:t>r</a:t>
            </a:r>
            <a:r>
              <a:rPr lang="en-US" i="1" baseline="30000" dirty="0" err="1"/>
              <a:t>old</a:t>
            </a:r>
            <a:r>
              <a:rPr lang="en-US" dirty="0"/>
              <a:t> and matrix </a:t>
            </a:r>
            <a:r>
              <a:rPr lang="en-US" b="1" i="1" dirty="0"/>
              <a:t>M</a:t>
            </a:r>
            <a:r>
              <a:rPr lang="en-US" dirty="0"/>
              <a:t> on disk</a:t>
            </a:r>
          </a:p>
          <a:p>
            <a:r>
              <a:rPr lang="en-US" b="1" dirty="0" smtClean="0">
                <a:solidFill>
                  <a:srgbClr val="0000FF"/>
                </a:solidFill>
              </a:rPr>
              <a:t>In each iteration, we have to:</a:t>
            </a:r>
          </a:p>
          <a:p>
            <a:pPr lvl="1"/>
            <a:r>
              <a:rPr lang="en-US" dirty="0" smtClean="0"/>
              <a:t>Read </a:t>
            </a:r>
            <a:r>
              <a:rPr lang="en-US" b="1" i="1" dirty="0" err="1" smtClean="0"/>
              <a:t>r</a:t>
            </a:r>
            <a:r>
              <a:rPr lang="en-US" i="1" baseline="30000" dirty="0" err="1" smtClean="0"/>
              <a:t>old</a:t>
            </a:r>
            <a:r>
              <a:rPr lang="en-US" dirty="0" smtClean="0"/>
              <a:t> and </a:t>
            </a:r>
            <a:r>
              <a:rPr lang="en-US" b="1" i="1" dirty="0" smtClean="0"/>
              <a:t>M</a:t>
            </a:r>
          </a:p>
          <a:p>
            <a:pPr lvl="1"/>
            <a:r>
              <a:rPr lang="en-US" dirty="0" smtClean="0"/>
              <a:t>Write </a:t>
            </a:r>
            <a:r>
              <a:rPr lang="en-US" b="1" i="1" dirty="0" err="1" smtClean="0"/>
              <a:t>r</a:t>
            </a:r>
            <a:r>
              <a:rPr lang="en-US" i="1" baseline="30000" dirty="0" err="1" smtClean="0"/>
              <a:t>new</a:t>
            </a:r>
            <a:r>
              <a:rPr lang="en-US" dirty="0" smtClean="0"/>
              <a:t> back to disk</a:t>
            </a:r>
          </a:p>
          <a:p>
            <a:pPr lvl="1"/>
            <a:r>
              <a:rPr lang="en-US" b="1" dirty="0">
                <a:solidFill>
                  <a:srgbClr val="008000"/>
                </a:solidFill>
              </a:rPr>
              <a:t>Cost per iteration of Power method:</a:t>
            </a:r>
            <a:br>
              <a:rPr lang="en-US" b="1" dirty="0">
                <a:solidFill>
                  <a:srgbClr val="008000"/>
                </a:solidFill>
              </a:rPr>
            </a:br>
            <a:r>
              <a:rPr lang="en-US" b="1" dirty="0" smtClean="0">
                <a:solidFill>
                  <a:srgbClr val="008000"/>
                </a:solidFill>
              </a:rPr>
              <a:t>=</a:t>
            </a:r>
            <a:r>
              <a:rPr lang="en-US" dirty="0" smtClean="0">
                <a:solidFill>
                  <a:srgbClr val="008000"/>
                </a:solidFill>
              </a:rPr>
              <a:t> 2|</a:t>
            </a:r>
            <a:r>
              <a:rPr lang="en-US" b="1" i="1" dirty="0" smtClean="0">
                <a:solidFill>
                  <a:srgbClr val="008000"/>
                </a:solidFill>
              </a:rPr>
              <a:t>r</a:t>
            </a:r>
            <a:r>
              <a:rPr lang="en-US" dirty="0" smtClean="0">
                <a:solidFill>
                  <a:srgbClr val="008000"/>
                </a:solidFill>
              </a:rPr>
              <a:t>| + |</a:t>
            </a:r>
            <a:r>
              <a:rPr lang="en-US" b="1" i="1" dirty="0" smtClean="0">
                <a:solidFill>
                  <a:srgbClr val="008000"/>
                </a:solidFill>
              </a:rPr>
              <a:t>M</a:t>
            </a:r>
            <a:r>
              <a:rPr lang="en-US" dirty="0" smtClean="0">
                <a:solidFill>
                  <a:srgbClr val="008000"/>
                </a:solidFill>
              </a:rPr>
              <a:t>|</a:t>
            </a:r>
          </a:p>
          <a:p>
            <a:pPr lvl="8"/>
            <a:endParaRPr lang="en-US" dirty="0" smtClean="0"/>
          </a:p>
          <a:p>
            <a:r>
              <a:rPr lang="en-US" b="1" dirty="0" smtClean="0">
                <a:solidFill>
                  <a:srgbClr val="D60093"/>
                </a:solidFill>
              </a:rPr>
              <a:t>Question:</a:t>
            </a:r>
          </a:p>
          <a:p>
            <a:pPr lvl="1"/>
            <a:r>
              <a:rPr lang="en-US" dirty="0" smtClean="0"/>
              <a:t>What if we could not even fit </a:t>
            </a:r>
            <a:r>
              <a:rPr lang="en-US" b="1" i="1" dirty="0" err="1" smtClean="0"/>
              <a:t>r</a:t>
            </a:r>
            <a:r>
              <a:rPr lang="en-US" i="1" baseline="30000" dirty="0" err="1" smtClean="0"/>
              <a:t>new</a:t>
            </a:r>
            <a:r>
              <a:rPr lang="en-US" dirty="0" smtClean="0"/>
              <a:t> in memory?</a:t>
            </a:r>
          </a:p>
        </p:txBody>
      </p:sp>
    </p:spTree>
    <p:extLst>
      <p:ext uri="{BB962C8B-B14F-4D97-AF65-F5344CB8AC3E}">
        <p14:creationId xmlns:p14="http://schemas.microsoft.com/office/powerpoint/2010/main" val="148855141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Block-based Update Algorithm</a:t>
            </a:r>
          </a:p>
        </p:txBody>
      </p:sp>
      <p:sp>
        <p:nvSpPr>
          <p:cNvPr id="3" name="Content Placeholder 2"/>
          <p:cNvSpPr>
            <a:spLocks noGrp="1"/>
          </p:cNvSpPr>
          <p:nvPr>
            <p:ph idx="1"/>
          </p:nvPr>
        </p:nvSpPr>
        <p:spPr>
          <a:xfrm>
            <a:off x="457200" y="5257800"/>
            <a:ext cx="8229600" cy="1295401"/>
          </a:xfrm>
        </p:spPr>
        <p:txBody>
          <a:bodyPr/>
          <a:lstStyle/>
          <a:p>
            <a:pPr lvl="1"/>
            <a:r>
              <a:rPr lang="en-US" dirty="0"/>
              <a:t>Break </a:t>
            </a:r>
            <a:r>
              <a:rPr lang="en-US" b="1" i="1" dirty="0" err="1"/>
              <a:t>r</a:t>
            </a:r>
            <a:r>
              <a:rPr lang="en-US" baseline="30000" dirty="0" err="1"/>
              <a:t>new</a:t>
            </a:r>
            <a:r>
              <a:rPr lang="en-US" dirty="0"/>
              <a:t> into </a:t>
            </a:r>
            <a:r>
              <a:rPr lang="en-US" b="1" i="1" dirty="0"/>
              <a:t>k</a:t>
            </a:r>
            <a:r>
              <a:rPr lang="en-US" dirty="0"/>
              <a:t> blocks that fit in memory</a:t>
            </a:r>
          </a:p>
          <a:p>
            <a:pPr lvl="1"/>
            <a:r>
              <a:rPr lang="en-US" dirty="0"/>
              <a:t>Scan </a:t>
            </a:r>
            <a:r>
              <a:rPr lang="en-US" b="1" i="1" dirty="0"/>
              <a:t>M</a:t>
            </a:r>
            <a:r>
              <a:rPr lang="en-US" dirty="0"/>
              <a:t> and </a:t>
            </a:r>
            <a:r>
              <a:rPr lang="en-US" b="1" i="1" dirty="0" err="1"/>
              <a:t>r</a:t>
            </a:r>
            <a:r>
              <a:rPr lang="en-US" baseline="30000" dirty="0" err="1"/>
              <a:t>old</a:t>
            </a:r>
            <a:r>
              <a:rPr lang="en-US" dirty="0"/>
              <a:t> once for each block</a:t>
            </a:r>
          </a:p>
        </p:txBody>
      </p:sp>
      <p:sp>
        <p:nvSpPr>
          <p:cNvPr id="101379" name="Rectangle 3"/>
          <p:cNvSpPr>
            <a:spLocks noChangeArrowheads="1"/>
          </p:cNvSpPr>
          <p:nvPr/>
        </p:nvSpPr>
        <p:spPr bwMode="auto">
          <a:xfrm>
            <a:off x="2590800" y="2543175"/>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0" name="Rectangle 4"/>
          <p:cNvSpPr>
            <a:spLocks noChangeArrowheads="1"/>
          </p:cNvSpPr>
          <p:nvPr/>
        </p:nvSpPr>
        <p:spPr bwMode="auto">
          <a:xfrm>
            <a:off x="13716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1" name="Rectangle 5"/>
          <p:cNvSpPr>
            <a:spLocks noChangeArrowheads="1"/>
          </p:cNvSpPr>
          <p:nvPr/>
        </p:nvSpPr>
        <p:spPr bwMode="auto">
          <a:xfrm>
            <a:off x="1371600" y="27717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2"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3"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4" name="Rectangle 8"/>
          <p:cNvSpPr>
            <a:spLocks noChangeArrowheads="1"/>
          </p:cNvSpPr>
          <p:nvPr/>
        </p:nvSpPr>
        <p:spPr bwMode="auto">
          <a:xfrm>
            <a:off x="1371600" y="4343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5" name="Rectangle 9"/>
          <p:cNvSpPr>
            <a:spLocks noChangeArrowheads="1"/>
          </p:cNvSpPr>
          <p:nvPr/>
        </p:nvSpPr>
        <p:spPr bwMode="auto">
          <a:xfrm>
            <a:off x="1371600" y="4648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6"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7"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8"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9"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0"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1"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1392" name="Group 16"/>
          <p:cNvGraphicFramePr>
            <a:graphicFrameLocks noGrp="1"/>
          </p:cNvGraphicFramePr>
          <p:nvPr/>
        </p:nvGraphicFramePr>
        <p:xfrm>
          <a:off x="2590800" y="2500313"/>
          <a:ext cx="4114800" cy="1371600"/>
        </p:xfrm>
        <a:graphic>
          <a:graphicData uri="http://schemas.openxmlformats.org/drawingml/2006/table">
            <a:tbl>
              <a:tblPr/>
              <a:tblGrid>
                <a:gridCol w="957263"/>
                <a:gridCol w="960437"/>
                <a:gridCol w="2197100"/>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0, 1, 3, 5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3, 4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410" name="Text Box 34"/>
          <p:cNvSpPr txBox="1">
            <a:spLocks noChangeArrowheads="1"/>
          </p:cNvSpPr>
          <p:nvPr/>
        </p:nvSpPr>
        <p:spPr bwMode="auto">
          <a:xfrm>
            <a:off x="2667000" y="2146300"/>
            <a:ext cx="497252"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src</a:t>
            </a:r>
            <a:endParaRPr lang="en-US" sz="2000" b="1" dirty="0">
              <a:solidFill>
                <a:srgbClr val="008000"/>
              </a:solidFill>
              <a:ea typeface="ＭＳ Ｐゴシック" pitchFamily="-32" charset="-128"/>
            </a:endParaRPr>
          </a:p>
        </p:txBody>
      </p:sp>
      <p:sp>
        <p:nvSpPr>
          <p:cNvPr id="101411" name="Text Box 35"/>
          <p:cNvSpPr txBox="1">
            <a:spLocks noChangeArrowheads="1"/>
          </p:cNvSpPr>
          <p:nvPr/>
        </p:nvSpPr>
        <p:spPr bwMode="auto">
          <a:xfrm>
            <a:off x="3429000" y="2146300"/>
            <a:ext cx="952505"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degree</a:t>
            </a:r>
          </a:p>
        </p:txBody>
      </p:sp>
      <p:sp>
        <p:nvSpPr>
          <p:cNvPr id="101412" name="Text Box 36"/>
          <p:cNvSpPr txBox="1">
            <a:spLocks noChangeArrowheads="1"/>
          </p:cNvSpPr>
          <p:nvPr/>
        </p:nvSpPr>
        <p:spPr bwMode="auto">
          <a:xfrm>
            <a:off x="4495800" y="2146300"/>
            <a:ext cx="1451038"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destination</a:t>
            </a:r>
          </a:p>
        </p:txBody>
      </p:sp>
      <p:sp>
        <p:nvSpPr>
          <p:cNvPr id="101413" name="Text Box 37"/>
          <p:cNvSpPr txBox="1">
            <a:spLocks noChangeArrowheads="1"/>
          </p:cNvSpPr>
          <p:nvPr/>
        </p:nvSpPr>
        <p:spPr bwMode="auto">
          <a:xfrm>
            <a:off x="1066800" y="246697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14" name="Text Box 38"/>
          <p:cNvSpPr txBox="1">
            <a:spLocks noChangeArrowheads="1"/>
          </p:cNvSpPr>
          <p:nvPr/>
        </p:nvSpPr>
        <p:spPr bwMode="auto">
          <a:xfrm>
            <a:off x="1066800" y="27559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15"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16"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17" name="Text Box 41"/>
          <p:cNvSpPr txBox="1">
            <a:spLocks noChangeArrowheads="1"/>
          </p:cNvSpPr>
          <p:nvPr/>
        </p:nvSpPr>
        <p:spPr bwMode="auto">
          <a:xfrm>
            <a:off x="1066800" y="43275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18" name="Text Box 42"/>
          <p:cNvSpPr txBox="1">
            <a:spLocks noChangeArrowheads="1"/>
          </p:cNvSpPr>
          <p:nvPr/>
        </p:nvSpPr>
        <p:spPr bwMode="auto">
          <a:xfrm>
            <a:off x="1066800" y="46323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19"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20"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21"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22"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23"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24"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25"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1426" name="Text Box 50"/>
          <p:cNvSpPr txBox="1">
            <a:spLocks noChangeArrowheads="1"/>
          </p:cNvSpPr>
          <p:nvPr/>
        </p:nvSpPr>
        <p:spPr bwMode="auto">
          <a:xfrm>
            <a:off x="1295400" y="2105025"/>
            <a:ext cx="585417"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r</a:t>
            </a:r>
            <a:r>
              <a:rPr lang="en-US" sz="2000" b="1" baseline="30000" dirty="0" err="1">
                <a:solidFill>
                  <a:srgbClr val="008000"/>
                </a:solidFill>
                <a:ea typeface="ＭＳ Ｐゴシック" pitchFamily="-32" charset="-128"/>
              </a:rPr>
              <a:t>new</a:t>
            </a:r>
            <a:endParaRPr lang="en-US" sz="2000" b="1" baseline="30000" dirty="0">
              <a:solidFill>
                <a:srgbClr val="008000"/>
              </a:solidFill>
              <a:latin typeface="Verdana" pitchFamily="34" charset="0"/>
              <a:ea typeface="ＭＳ Ｐゴシック" pitchFamily="-32" charset="-128"/>
            </a:endParaRPr>
          </a:p>
        </p:txBody>
      </p:sp>
      <p:sp>
        <p:nvSpPr>
          <p:cNvPr id="101427" name="Text Box 51"/>
          <p:cNvSpPr txBox="1">
            <a:spLocks noChangeArrowheads="1"/>
          </p:cNvSpPr>
          <p:nvPr/>
        </p:nvSpPr>
        <p:spPr bwMode="auto">
          <a:xfrm>
            <a:off x="7505700" y="2085975"/>
            <a:ext cx="506870"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r</a:t>
            </a:r>
            <a:r>
              <a:rPr lang="en-US" sz="2000" b="1" baseline="30000">
                <a:solidFill>
                  <a:srgbClr val="008000"/>
                </a:solidFill>
                <a:ea typeface="ＭＳ Ｐゴシック" pitchFamily="-32" charset="-128"/>
              </a:rPr>
              <a:t>old</a:t>
            </a:r>
            <a:endParaRPr lang="en-US" sz="2000" b="1" baseline="30000">
              <a:solidFill>
                <a:srgbClr val="008000"/>
              </a:solidFill>
              <a:latin typeface="Verdana" pitchFamily="34" charset="0"/>
              <a:ea typeface="ＭＳ Ｐゴシック" pitchFamily="-32" charset="-128"/>
            </a:endParaRPr>
          </a:p>
        </p:txBody>
      </p:sp>
      <p:sp>
        <p:nvSpPr>
          <p:cNvPr id="2" name="TextBox 1"/>
          <p:cNvSpPr txBox="1"/>
          <p:nvPr/>
        </p:nvSpPr>
        <p:spPr>
          <a:xfrm>
            <a:off x="3969694" y="3810000"/>
            <a:ext cx="484428" cy="523220"/>
          </a:xfrm>
          <a:prstGeom prst="rect">
            <a:avLst/>
          </a:prstGeom>
          <a:noFill/>
        </p:spPr>
        <p:txBody>
          <a:bodyPr wrap="none" rtlCol="0">
            <a:spAutoFit/>
          </a:bodyPr>
          <a:lstStyle/>
          <a:p>
            <a:r>
              <a:rPr lang="en-US" sz="2800" b="1" i="1" dirty="0" smtClean="0">
                <a:solidFill>
                  <a:srgbClr val="008000"/>
                </a:solidFill>
                <a:latin typeface="Arial" pitchFamily="34" charset="0"/>
                <a:cs typeface="Arial" pitchFamily="34" charset="0"/>
              </a:rPr>
              <a:t>M</a:t>
            </a:r>
            <a:endParaRPr lang="en-US" sz="1600" b="1" i="1" dirty="0" smtClean="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43717751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smtClean="0"/>
              <a:t>Analysis of Block Update</a:t>
            </a:r>
          </a:p>
        </p:txBody>
      </p:sp>
      <p:sp>
        <p:nvSpPr>
          <p:cNvPr id="103427" name="Rectangle 3"/>
          <p:cNvSpPr>
            <a:spLocks noGrp="1"/>
          </p:cNvSpPr>
          <p:nvPr>
            <p:ph idx="1"/>
          </p:nvPr>
        </p:nvSpPr>
        <p:spPr/>
        <p:txBody>
          <a:bodyPr>
            <a:normAutofit/>
          </a:bodyPr>
          <a:lstStyle/>
          <a:p>
            <a:r>
              <a:rPr lang="en-US" b="1" dirty="0" smtClean="0">
                <a:solidFill>
                  <a:srgbClr val="0000FF"/>
                </a:solidFill>
              </a:rPr>
              <a:t>Similar to nested-loop join in databases</a:t>
            </a:r>
          </a:p>
          <a:p>
            <a:pPr lvl="1"/>
            <a:r>
              <a:rPr lang="en-US" dirty="0" smtClean="0"/>
              <a:t>Break </a:t>
            </a:r>
            <a:r>
              <a:rPr lang="en-US" b="1" i="1" dirty="0" err="1" smtClean="0"/>
              <a:t>r</a:t>
            </a:r>
            <a:r>
              <a:rPr lang="en-US" baseline="30000" dirty="0" err="1" smtClean="0"/>
              <a:t>new</a:t>
            </a:r>
            <a:r>
              <a:rPr lang="en-US" dirty="0" smtClean="0"/>
              <a:t> into </a:t>
            </a:r>
            <a:r>
              <a:rPr lang="en-US" b="1" i="1" dirty="0" smtClean="0"/>
              <a:t>k</a:t>
            </a:r>
            <a:r>
              <a:rPr lang="en-US" dirty="0" smtClean="0"/>
              <a:t> blocks that fit in memory</a:t>
            </a:r>
          </a:p>
          <a:p>
            <a:pPr lvl="1"/>
            <a:r>
              <a:rPr lang="en-US" dirty="0" smtClean="0"/>
              <a:t>Scan </a:t>
            </a:r>
            <a:r>
              <a:rPr lang="en-US" b="1" i="1" dirty="0" smtClean="0"/>
              <a:t>M</a:t>
            </a:r>
            <a:r>
              <a:rPr lang="en-US" dirty="0" smtClean="0"/>
              <a:t> and </a:t>
            </a:r>
            <a:r>
              <a:rPr lang="en-US" b="1" i="1" dirty="0" err="1" smtClean="0"/>
              <a:t>r</a:t>
            </a:r>
            <a:r>
              <a:rPr lang="en-US" baseline="30000" dirty="0" err="1" smtClean="0"/>
              <a:t>old</a:t>
            </a:r>
            <a:r>
              <a:rPr lang="en-US" dirty="0" smtClean="0"/>
              <a:t> once for each block</a:t>
            </a:r>
          </a:p>
          <a:p>
            <a:r>
              <a:rPr lang="en-US" b="1" dirty="0" smtClean="0">
                <a:solidFill>
                  <a:srgbClr val="FF0066"/>
                </a:solidFill>
              </a:rPr>
              <a:t>Total cost:</a:t>
            </a:r>
          </a:p>
          <a:p>
            <a:pPr lvl="1"/>
            <a:r>
              <a:rPr lang="en-US" b="1" i="1" dirty="0" smtClean="0"/>
              <a:t>k</a:t>
            </a:r>
            <a:r>
              <a:rPr lang="en-US" dirty="0" smtClean="0"/>
              <a:t> scans of </a:t>
            </a:r>
            <a:r>
              <a:rPr lang="en-US" b="1" i="1" dirty="0" smtClean="0"/>
              <a:t>M</a:t>
            </a:r>
            <a:r>
              <a:rPr lang="en-US" dirty="0" smtClean="0"/>
              <a:t> and </a:t>
            </a:r>
            <a:r>
              <a:rPr lang="en-US" b="1" i="1" dirty="0" err="1" smtClean="0"/>
              <a:t>r</a:t>
            </a:r>
            <a:r>
              <a:rPr lang="en-US" baseline="30000" dirty="0" err="1" smtClean="0"/>
              <a:t>old</a:t>
            </a:r>
            <a:endParaRPr lang="en-US" dirty="0" smtClean="0"/>
          </a:p>
          <a:p>
            <a:pPr lvl="1"/>
            <a:r>
              <a:rPr lang="en-US" b="1" dirty="0" smtClean="0">
                <a:solidFill>
                  <a:srgbClr val="008000"/>
                </a:solidFill>
              </a:rPr>
              <a:t>Cost per iteration of Power method:</a:t>
            </a:r>
            <a:r>
              <a:rPr lang="en-US" b="1" dirty="0">
                <a:solidFill>
                  <a:srgbClr val="008000"/>
                </a:solidFill>
              </a:rPr>
              <a:t/>
            </a:r>
            <a:br>
              <a:rPr lang="en-US" b="1" dirty="0">
                <a:solidFill>
                  <a:srgbClr val="008000"/>
                </a:solidFill>
              </a:rPr>
            </a:br>
            <a:r>
              <a:rPr lang="en-US" i="1" dirty="0" smtClean="0"/>
              <a:t>k</a:t>
            </a:r>
            <a:r>
              <a:rPr lang="en-US" dirty="0" smtClean="0"/>
              <a:t>(|</a:t>
            </a:r>
            <a:r>
              <a:rPr lang="en-US" b="1" i="1" dirty="0" smtClean="0"/>
              <a:t>M</a:t>
            </a:r>
            <a:r>
              <a:rPr lang="en-US" dirty="0" smtClean="0"/>
              <a:t>| + |</a:t>
            </a:r>
            <a:r>
              <a:rPr lang="en-US" b="1" i="1" dirty="0" smtClean="0"/>
              <a:t>r</a:t>
            </a:r>
            <a:r>
              <a:rPr lang="en-US" dirty="0" smtClean="0"/>
              <a:t>|) + |</a:t>
            </a:r>
            <a:r>
              <a:rPr lang="en-US" b="1" i="1" dirty="0" smtClean="0"/>
              <a:t>r</a:t>
            </a:r>
            <a:r>
              <a:rPr lang="en-US" dirty="0" smtClean="0"/>
              <a:t>| = </a:t>
            </a:r>
            <a:r>
              <a:rPr lang="en-US" b="1" i="1" dirty="0" err="1" smtClean="0">
                <a:solidFill>
                  <a:srgbClr val="008000"/>
                </a:solidFill>
              </a:rPr>
              <a:t>k</a:t>
            </a:r>
            <a:r>
              <a:rPr lang="en-US" b="1" dirty="0" err="1" smtClean="0">
                <a:solidFill>
                  <a:srgbClr val="008000"/>
                </a:solidFill>
              </a:rPr>
              <a:t>|</a:t>
            </a:r>
            <a:r>
              <a:rPr lang="en-US" b="1" i="1" dirty="0" err="1" smtClean="0">
                <a:solidFill>
                  <a:srgbClr val="008000"/>
                </a:solidFill>
              </a:rPr>
              <a:t>M</a:t>
            </a:r>
            <a:r>
              <a:rPr lang="en-US" b="1" dirty="0" smtClean="0">
                <a:solidFill>
                  <a:srgbClr val="008000"/>
                </a:solidFill>
              </a:rPr>
              <a:t>| + (</a:t>
            </a:r>
            <a:r>
              <a:rPr lang="en-US" b="1" i="1" dirty="0" smtClean="0">
                <a:solidFill>
                  <a:srgbClr val="008000"/>
                </a:solidFill>
              </a:rPr>
              <a:t>k</a:t>
            </a:r>
            <a:r>
              <a:rPr lang="en-US" b="1" dirty="0" smtClean="0">
                <a:solidFill>
                  <a:srgbClr val="008000"/>
                </a:solidFill>
              </a:rPr>
              <a:t>+1)|</a:t>
            </a:r>
            <a:r>
              <a:rPr lang="en-US" b="1" i="1" dirty="0" smtClean="0">
                <a:solidFill>
                  <a:srgbClr val="008000"/>
                </a:solidFill>
              </a:rPr>
              <a:t>r</a:t>
            </a:r>
            <a:r>
              <a:rPr lang="en-US" b="1" dirty="0" smtClean="0">
                <a:solidFill>
                  <a:srgbClr val="008000"/>
                </a:solidFill>
              </a:rPr>
              <a:t>|</a:t>
            </a:r>
          </a:p>
          <a:p>
            <a:r>
              <a:rPr lang="en-US" b="1" dirty="0" smtClean="0">
                <a:solidFill>
                  <a:srgbClr val="D60093"/>
                </a:solidFill>
              </a:rPr>
              <a:t>Can we do better?</a:t>
            </a:r>
          </a:p>
          <a:p>
            <a:pPr lvl="1"/>
            <a:r>
              <a:rPr lang="en-US" b="1" dirty="0" smtClean="0"/>
              <a:t>Hint:</a:t>
            </a:r>
            <a:r>
              <a:rPr lang="en-US" dirty="0" smtClean="0"/>
              <a:t> </a:t>
            </a:r>
            <a:r>
              <a:rPr lang="en-US" b="1" i="1" dirty="0" smtClean="0"/>
              <a:t>M</a:t>
            </a:r>
            <a:r>
              <a:rPr lang="en-US" dirty="0" smtClean="0"/>
              <a:t> is much bigger than </a:t>
            </a:r>
            <a:r>
              <a:rPr lang="en-US" b="1" i="1" dirty="0" smtClean="0"/>
              <a:t>r</a:t>
            </a:r>
            <a:r>
              <a:rPr lang="en-US" dirty="0" smtClean="0"/>
              <a:t> (</a:t>
            </a:r>
            <a:r>
              <a:rPr lang="en-US" dirty="0" err="1" smtClean="0"/>
              <a:t>approx</a:t>
            </a:r>
            <a:r>
              <a:rPr lang="en-US" dirty="0" smtClean="0"/>
              <a:t> 10-20x), so we must avoid reading it </a:t>
            </a:r>
            <a:r>
              <a:rPr lang="en-US" b="1" i="1" dirty="0" smtClean="0"/>
              <a:t>k</a:t>
            </a:r>
            <a:r>
              <a:rPr lang="en-US" dirty="0" smtClean="0"/>
              <a:t> times per iteration</a:t>
            </a:r>
          </a:p>
        </p:txBody>
      </p:sp>
    </p:spTree>
    <p:extLst>
      <p:ext uri="{BB962C8B-B14F-4D97-AF65-F5344CB8AC3E}">
        <p14:creationId xmlns:p14="http://schemas.microsoft.com/office/powerpoint/2010/main" val="211755346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Block-Stripe Update Algorithm</a:t>
            </a:r>
          </a:p>
        </p:txBody>
      </p:sp>
      <p:sp>
        <p:nvSpPr>
          <p:cNvPr id="105475" name="Rectangle 3"/>
          <p:cNvSpPr>
            <a:spLocks noChangeArrowheads="1"/>
          </p:cNvSpPr>
          <p:nvPr/>
        </p:nvSpPr>
        <p:spPr bwMode="auto">
          <a:xfrm>
            <a:off x="2590800" y="1692275"/>
            <a:ext cx="32766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6" name="Rectangle 4"/>
          <p:cNvSpPr>
            <a:spLocks noChangeArrowheads="1"/>
          </p:cNvSpPr>
          <p:nvPr/>
        </p:nvSpPr>
        <p:spPr bwMode="auto">
          <a:xfrm>
            <a:off x="1371600" y="19050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7" name="Rectangle 5"/>
          <p:cNvSpPr>
            <a:spLocks noChangeArrowheads="1"/>
          </p:cNvSpPr>
          <p:nvPr/>
        </p:nvSpPr>
        <p:spPr bwMode="auto">
          <a:xfrm>
            <a:off x="1371600" y="22098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8"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79"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0" name="Rectangle 8"/>
          <p:cNvSpPr>
            <a:spLocks noChangeArrowheads="1"/>
          </p:cNvSpPr>
          <p:nvPr/>
        </p:nvSpPr>
        <p:spPr bwMode="auto">
          <a:xfrm>
            <a:off x="13716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1" name="Rectangle 9"/>
          <p:cNvSpPr>
            <a:spLocks noChangeArrowheads="1"/>
          </p:cNvSpPr>
          <p:nvPr/>
        </p:nvSpPr>
        <p:spPr bwMode="auto">
          <a:xfrm>
            <a:off x="13716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2"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83"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4"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5"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6"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7"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5488" name="Group 16"/>
          <p:cNvGraphicFramePr>
            <a:graphicFrameLocks noGrp="1"/>
          </p:cNvGraphicFramePr>
          <p:nvPr/>
        </p:nvGraphicFramePr>
        <p:xfrm>
          <a:off x="2590800" y="1649413"/>
          <a:ext cx="3276600" cy="1371600"/>
        </p:xfrm>
        <a:graphic>
          <a:graphicData uri="http://schemas.openxmlformats.org/drawingml/2006/table">
            <a:tbl>
              <a:tblPr/>
              <a:tblGrid>
                <a:gridCol w="957263"/>
                <a:gridCol w="960437"/>
                <a:gridCol w="1358900"/>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5506" name="Text Box 34"/>
          <p:cNvSpPr txBox="1">
            <a:spLocks noChangeArrowheads="1"/>
          </p:cNvSpPr>
          <p:nvPr/>
        </p:nvSpPr>
        <p:spPr bwMode="auto">
          <a:xfrm>
            <a:off x="2667000" y="1295400"/>
            <a:ext cx="52228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src</a:t>
            </a:r>
          </a:p>
        </p:txBody>
      </p:sp>
      <p:sp>
        <p:nvSpPr>
          <p:cNvPr id="105507" name="Text Box 35"/>
          <p:cNvSpPr txBox="1">
            <a:spLocks noChangeArrowheads="1"/>
          </p:cNvSpPr>
          <p:nvPr/>
        </p:nvSpPr>
        <p:spPr bwMode="auto">
          <a:xfrm>
            <a:off x="3429000" y="1295400"/>
            <a:ext cx="97472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degree</a:t>
            </a:r>
          </a:p>
        </p:txBody>
      </p:sp>
      <p:sp>
        <p:nvSpPr>
          <p:cNvPr id="105508" name="Text Box 36"/>
          <p:cNvSpPr txBox="1">
            <a:spLocks noChangeArrowheads="1"/>
          </p:cNvSpPr>
          <p:nvPr/>
        </p:nvSpPr>
        <p:spPr bwMode="auto">
          <a:xfrm>
            <a:off x="4495800" y="1295400"/>
            <a:ext cx="141287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destination</a:t>
            </a:r>
          </a:p>
        </p:txBody>
      </p:sp>
      <p:sp>
        <p:nvSpPr>
          <p:cNvPr id="105509" name="Text Box 37"/>
          <p:cNvSpPr txBox="1">
            <a:spLocks noChangeArrowheads="1"/>
          </p:cNvSpPr>
          <p:nvPr/>
        </p:nvSpPr>
        <p:spPr bwMode="auto">
          <a:xfrm>
            <a:off x="1066800" y="19050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0" name="Text Box 38"/>
          <p:cNvSpPr txBox="1">
            <a:spLocks noChangeArrowheads="1"/>
          </p:cNvSpPr>
          <p:nvPr/>
        </p:nvSpPr>
        <p:spPr bwMode="auto">
          <a:xfrm>
            <a:off x="1066800" y="2193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1"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2"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3" name="Text Box 41"/>
          <p:cNvSpPr txBox="1">
            <a:spLocks noChangeArrowheads="1"/>
          </p:cNvSpPr>
          <p:nvPr/>
        </p:nvSpPr>
        <p:spPr bwMode="auto">
          <a:xfrm>
            <a:off x="1066800" y="4937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14" name="Text Box 42"/>
          <p:cNvSpPr txBox="1">
            <a:spLocks noChangeArrowheads="1"/>
          </p:cNvSpPr>
          <p:nvPr/>
        </p:nvSpPr>
        <p:spPr bwMode="auto">
          <a:xfrm>
            <a:off x="1066800" y="5241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15"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6"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7"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8"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9"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20"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21"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5522" name="Text Box 50"/>
          <p:cNvSpPr txBox="1">
            <a:spLocks noChangeArrowheads="1"/>
          </p:cNvSpPr>
          <p:nvPr/>
        </p:nvSpPr>
        <p:spPr bwMode="auto">
          <a:xfrm>
            <a:off x="1295400" y="1543050"/>
            <a:ext cx="57150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new</a:t>
            </a:r>
            <a:endParaRPr lang="en-US" sz="2000" baseline="30000">
              <a:latin typeface="Verdana" pitchFamily="34" charset="0"/>
              <a:ea typeface="ＭＳ Ｐゴシック" pitchFamily="-32" charset="-128"/>
            </a:endParaRPr>
          </a:p>
        </p:txBody>
      </p:sp>
      <p:sp>
        <p:nvSpPr>
          <p:cNvPr id="105523" name="Text Box 51"/>
          <p:cNvSpPr txBox="1">
            <a:spLocks noChangeArrowheads="1"/>
          </p:cNvSpPr>
          <p:nvPr/>
        </p:nvSpPr>
        <p:spPr bwMode="auto">
          <a:xfrm>
            <a:off x="7505700" y="2085975"/>
            <a:ext cx="48895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old</a:t>
            </a:r>
            <a:endParaRPr lang="en-US" sz="2000" baseline="30000">
              <a:latin typeface="Verdana" pitchFamily="34" charset="0"/>
              <a:ea typeface="ＭＳ Ｐゴシック" pitchFamily="-32" charset="-128"/>
            </a:endParaRPr>
          </a:p>
        </p:txBody>
      </p:sp>
      <p:graphicFrame>
        <p:nvGraphicFramePr>
          <p:cNvPr id="105524" name="Group 52"/>
          <p:cNvGraphicFramePr>
            <a:graphicFrameLocks noGrp="1"/>
          </p:cNvGraphicFramePr>
          <p:nvPr/>
        </p:nvGraphicFramePr>
        <p:xfrm>
          <a:off x="2590800" y="4605338"/>
          <a:ext cx="3276600" cy="1371600"/>
        </p:xfrm>
        <a:graphic>
          <a:graphicData uri="http://schemas.openxmlformats.org/drawingml/2006/table">
            <a:tbl>
              <a:tblPr/>
              <a:tblGrid>
                <a:gridCol w="957263"/>
                <a:gridCol w="960437"/>
                <a:gridCol w="1358900"/>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5542" name="Group 70"/>
          <p:cNvGraphicFramePr>
            <a:graphicFrameLocks noGrp="1"/>
          </p:cNvGraphicFramePr>
          <p:nvPr/>
        </p:nvGraphicFramePr>
        <p:xfrm>
          <a:off x="2590800" y="3359150"/>
          <a:ext cx="3276600" cy="914400"/>
        </p:xfrm>
        <a:graphic>
          <a:graphicData uri="http://schemas.openxmlformats.org/drawingml/2006/table">
            <a:tbl>
              <a:tblPr/>
              <a:tblGrid>
                <a:gridCol w="957263"/>
                <a:gridCol w="960437"/>
                <a:gridCol w="1358900"/>
              </a:tblGrid>
              <a:tr h="40798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Rectangle 1"/>
          <p:cNvSpPr/>
          <p:nvPr/>
        </p:nvSpPr>
        <p:spPr>
          <a:xfrm>
            <a:off x="1143000" y="6059269"/>
            <a:ext cx="6660356" cy="707886"/>
          </a:xfrm>
          <a:prstGeom prst="rect">
            <a:avLst/>
          </a:prstGeom>
        </p:spPr>
        <p:txBody>
          <a:bodyPr wrap="square">
            <a:spAutoFit/>
          </a:bodyPr>
          <a:lstStyle/>
          <a:p>
            <a:pPr algn="ctr"/>
            <a:r>
              <a:rPr lang="en-US" sz="2000" b="1" dirty="0">
                <a:solidFill>
                  <a:srgbClr val="D60093"/>
                </a:solidFill>
                <a:latin typeface="Arial" pitchFamily="34" charset="0"/>
                <a:cs typeface="Arial" pitchFamily="34" charset="0"/>
              </a:rPr>
              <a:t>Break </a:t>
            </a:r>
            <a:r>
              <a:rPr lang="en-US" sz="2000" b="1" i="1" dirty="0">
                <a:solidFill>
                  <a:srgbClr val="D60093"/>
                </a:solidFill>
                <a:latin typeface="Arial" pitchFamily="34" charset="0"/>
                <a:cs typeface="Arial" pitchFamily="34" charset="0"/>
              </a:rPr>
              <a:t>M</a:t>
            </a:r>
            <a:r>
              <a:rPr lang="en-US" sz="2000" b="1" dirty="0">
                <a:solidFill>
                  <a:srgbClr val="D60093"/>
                </a:solidFill>
                <a:latin typeface="Arial" pitchFamily="34" charset="0"/>
                <a:cs typeface="Arial" pitchFamily="34" charset="0"/>
              </a:rPr>
              <a:t> into </a:t>
            </a:r>
            <a:r>
              <a:rPr lang="en-US" sz="2000" b="1" dirty="0" smtClean="0">
                <a:solidFill>
                  <a:srgbClr val="D60093"/>
                </a:solidFill>
                <a:latin typeface="Arial" pitchFamily="34" charset="0"/>
                <a:cs typeface="Arial" pitchFamily="34" charset="0"/>
              </a:rPr>
              <a:t>stripes! </a:t>
            </a:r>
            <a:r>
              <a:rPr lang="en-US" sz="2000" dirty="0" smtClean="0">
                <a:latin typeface="Arial" pitchFamily="34" charset="0"/>
                <a:cs typeface="Arial" pitchFamily="34" charset="0"/>
              </a:rPr>
              <a:t>Each </a:t>
            </a:r>
            <a:r>
              <a:rPr lang="en-US" sz="2000" dirty="0">
                <a:latin typeface="Arial" pitchFamily="34" charset="0"/>
                <a:cs typeface="Arial" pitchFamily="34" charset="0"/>
              </a:rPr>
              <a:t>stripe contains only destination nodes </a:t>
            </a:r>
            <a:r>
              <a:rPr lang="en-US" sz="2000" dirty="0" smtClean="0">
                <a:latin typeface="Arial" pitchFamily="34" charset="0"/>
                <a:cs typeface="Arial" pitchFamily="34" charset="0"/>
              </a:rPr>
              <a:t>in </a:t>
            </a:r>
            <a:r>
              <a:rPr lang="en-US" sz="2000" dirty="0">
                <a:latin typeface="Arial" pitchFamily="34" charset="0"/>
                <a:cs typeface="Arial" pitchFamily="34" charset="0"/>
              </a:rPr>
              <a:t>the corresponding block of </a:t>
            </a:r>
            <a:r>
              <a:rPr lang="en-US" sz="2000" b="1" i="1" dirty="0" err="1">
                <a:latin typeface="Arial" pitchFamily="34" charset="0"/>
                <a:cs typeface="Arial" pitchFamily="34" charset="0"/>
              </a:rPr>
              <a:t>r</a:t>
            </a:r>
            <a:r>
              <a:rPr lang="en-US" sz="2000" baseline="30000" dirty="0" err="1">
                <a:latin typeface="Arial" pitchFamily="34" charset="0"/>
                <a:cs typeface="Arial" pitchFamily="34" charset="0"/>
              </a:rPr>
              <a:t>new</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00651513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Block-Stripe Analysis</a:t>
            </a:r>
          </a:p>
        </p:txBody>
      </p:sp>
      <p:sp>
        <p:nvSpPr>
          <p:cNvPr id="107523" name="Rectangle 3"/>
          <p:cNvSpPr>
            <a:spLocks noGrp="1"/>
          </p:cNvSpPr>
          <p:nvPr>
            <p:ph idx="1"/>
          </p:nvPr>
        </p:nvSpPr>
        <p:spPr/>
        <p:txBody>
          <a:bodyPr/>
          <a:lstStyle/>
          <a:p>
            <a:r>
              <a:rPr lang="en-US" dirty="0" smtClean="0">
                <a:solidFill>
                  <a:srgbClr val="D60093"/>
                </a:solidFill>
              </a:rPr>
              <a:t>Break </a:t>
            </a:r>
            <a:r>
              <a:rPr lang="en-US" b="1" i="1" dirty="0" smtClean="0">
                <a:solidFill>
                  <a:srgbClr val="D60093"/>
                </a:solidFill>
              </a:rPr>
              <a:t>M</a:t>
            </a:r>
            <a:r>
              <a:rPr lang="en-US" dirty="0" smtClean="0">
                <a:solidFill>
                  <a:srgbClr val="D60093"/>
                </a:solidFill>
              </a:rPr>
              <a:t> into stripes</a:t>
            </a:r>
          </a:p>
          <a:p>
            <a:pPr lvl="1"/>
            <a:r>
              <a:rPr lang="en-US" dirty="0" smtClean="0"/>
              <a:t>Each stripe contains only destination nodes </a:t>
            </a:r>
            <a:br>
              <a:rPr lang="en-US" dirty="0" smtClean="0"/>
            </a:br>
            <a:r>
              <a:rPr lang="en-US" dirty="0" smtClean="0"/>
              <a:t>in the corresponding block of </a:t>
            </a:r>
            <a:r>
              <a:rPr lang="en-US" b="1" i="1" dirty="0" err="1" smtClean="0"/>
              <a:t>r</a:t>
            </a:r>
            <a:r>
              <a:rPr lang="en-US" baseline="30000" dirty="0" err="1" smtClean="0"/>
              <a:t>new</a:t>
            </a:r>
            <a:endParaRPr lang="en-US" dirty="0" smtClean="0"/>
          </a:p>
          <a:p>
            <a:r>
              <a:rPr lang="en-US" dirty="0" smtClean="0"/>
              <a:t>Some additional overhead per stripe</a:t>
            </a:r>
          </a:p>
          <a:p>
            <a:pPr lvl="1"/>
            <a:r>
              <a:rPr lang="en-US" dirty="0" smtClean="0"/>
              <a:t>But it is usually worth it</a:t>
            </a:r>
          </a:p>
          <a:p>
            <a:r>
              <a:rPr lang="en-US" b="1" dirty="0">
                <a:solidFill>
                  <a:srgbClr val="008000"/>
                </a:solidFill>
              </a:rPr>
              <a:t>Cost per iteration of Power method:</a:t>
            </a:r>
            <a:br>
              <a:rPr lang="en-US" b="1" dirty="0">
                <a:solidFill>
                  <a:srgbClr val="008000"/>
                </a:solidFill>
              </a:rPr>
            </a:br>
            <a:r>
              <a:rPr lang="en-US" b="1" dirty="0">
                <a:solidFill>
                  <a:srgbClr val="008000"/>
                </a:solidFill>
              </a:rPr>
              <a:t>=|</a:t>
            </a:r>
            <a:r>
              <a:rPr lang="en-US" b="1" i="1" dirty="0" smtClean="0">
                <a:solidFill>
                  <a:srgbClr val="008000"/>
                </a:solidFill>
              </a:rPr>
              <a:t>M</a:t>
            </a:r>
            <a:r>
              <a:rPr lang="en-US" b="1" dirty="0" smtClean="0">
                <a:solidFill>
                  <a:srgbClr val="008000"/>
                </a:solidFill>
              </a:rPr>
              <a:t>|(1+</a:t>
            </a:r>
            <a:r>
              <a:rPr lang="en-US" b="1" dirty="0" smtClean="0">
                <a:solidFill>
                  <a:srgbClr val="008000"/>
                </a:solidFill>
                <a:latin typeface="Symbol" pitchFamily="18" charset="2"/>
                <a:sym typeface="Symbol" pitchFamily="18" charset="2"/>
              </a:rPr>
              <a:t></a:t>
            </a:r>
            <a:r>
              <a:rPr lang="en-US" b="1" dirty="0" smtClean="0">
                <a:solidFill>
                  <a:srgbClr val="008000"/>
                </a:solidFill>
              </a:rPr>
              <a:t>) + (</a:t>
            </a:r>
            <a:r>
              <a:rPr lang="en-US" b="1" i="1" dirty="0" smtClean="0">
                <a:solidFill>
                  <a:srgbClr val="008000"/>
                </a:solidFill>
              </a:rPr>
              <a:t>k</a:t>
            </a:r>
            <a:r>
              <a:rPr lang="en-US" b="1" dirty="0" smtClean="0">
                <a:solidFill>
                  <a:srgbClr val="008000"/>
                </a:solidFill>
              </a:rPr>
              <a:t>+1)|</a:t>
            </a:r>
            <a:r>
              <a:rPr lang="en-US" b="1" i="1" dirty="0" smtClean="0">
                <a:solidFill>
                  <a:srgbClr val="008000"/>
                </a:solidFill>
              </a:rPr>
              <a:t>r</a:t>
            </a:r>
            <a:r>
              <a:rPr lang="en-US" b="1" dirty="0" smtClean="0">
                <a:solidFill>
                  <a:srgbClr val="008000"/>
                </a:solidFill>
              </a:rPr>
              <a:t>|</a:t>
            </a:r>
          </a:p>
        </p:txBody>
      </p:sp>
    </p:spTree>
    <p:extLst>
      <p:ext uri="{BB962C8B-B14F-4D97-AF65-F5344CB8AC3E}">
        <p14:creationId xmlns:p14="http://schemas.microsoft.com/office/powerpoint/2010/main" val="203639519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Some </a:t>
            </a:r>
            <a:r>
              <a:rPr lang="en-US" dirty="0" smtClean="0"/>
              <a:t>Problems </a:t>
            </a:r>
            <a:r>
              <a:rPr lang="en-US" dirty="0"/>
              <a:t>with </a:t>
            </a:r>
            <a:r>
              <a:rPr lang="en-US" dirty="0" smtClean="0"/>
              <a:t>Page Rank</a:t>
            </a:r>
            <a:endParaRPr lang="en-US" dirty="0"/>
          </a:p>
        </p:txBody>
      </p:sp>
      <p:sp>
        <p:nvSpPr>
          <p:cNvPr id="56323" name="Rectangle 3"/>
          <p:cNvSpPr>
            <a:spLocks noGrp="1" noChangeArrowheads="1"/>
          </p:cNvSpPr>
          <p:nvPr>
            <p:ph idx="1"/>
          </p:nvPr>
        </p:nvSpPr>
        <p:spPr/>
        <p:txBody>
          <a:bodyPr>
            <a:normAutofit/>
          </a:bodyPr>
          <a:lstStyle/>
          <a:p>
            <a:r>
              <a:rPr lang="en-US" b="1" dirty="0">
                <a:solidFill>
                  <a:srgbClr val="D60093"/>
                </a:solidFill>
              </a:rPr>
              <a:t>Measures generic popularity of a page</a:t>
            </a:r>
          </a:p>
          <a:p>
            <a:pPr lvl="1"/>
            <a:r>
              <a:rPr lang="en-US" dirty="0"/>
              <a:t>Biased against topic-specific </a:t>
            </a:r>
            <a:r>
              <a:rPr lang="en-US" dirty="0" smtClean="0"/>
              <a:t>authorities</a:t>
            </a:r>
          </a:p>
          <a:p>
            <a:pPr lvl="1"/>
            <a:r>
              <a:rPr lang="en-US" b="1" dirty="0" smtClean="0">
                <a:solidFill>
                  <a:srgbClr val="008000"/>
                </a:solidFill>
              </a:rPr>
              <a:t>Solution:</a:t>
            </a:r>
            <a:r>
              <a:rPr lang="en-US" dirty="0" smtClean="0"/>
              <a:t> Topic-Specific PageRank (</a:t>
            </a:r>
            <a:r>
              <a:rPr lang="en-US" b="1" dirty="0" smtClean="0"/>
              <a:t>next</a:t>
            </a:r>
            <a:r>
              <a:rPr lang="en-US" dirty="0" smtClean="0"/>
              <a:t>)</a:t>
            </a:r>
            <a:endParaRPr lang="en-US" dirty="0"/>
          </a:p>
          <a:p>
            <a:r>
              <a:rPr lang="en-US" b="1" dirty="0" smtClean="0">
                <a:solidFill>
                  <a:srgbClr val="D60093"/>
                </a:solidFill>
              </a:rPr>
              <a:t>Uses </a:t>
            </a:r>
            <a:r>
              <a:rPr lang="en-US" b="1" dirty="0">
                <a:solidFill>
                  <a:srgbClr val="D60093"/>
                </a:solidFill>
              </a:rPr>
              <a:t>a single measure of importance</a:t>
            </a:r>
          </a:p>
          <a:p>
            <a:pPr lvl="1"/>
            <a:r>
              <a:rPr lang="en-US" dirty="0"/>
              <a:t>Other </a:t>
            </a:r>
            <a:r>
              <a:rPr lang="en-US" dirty="0" smtClean="0"/>
              <a:t>models</a:t>
            </a:r>
            <a:r>
              <a:rPr lang="en-US" dirty="0"/>
              <a:t> </a:t>
            </a:r>
            <a:r>
              <a:rPr lang="en-US" dirty="0" smtClean="0"/>
              <a:t>of importance</a:t>
            </a:r>
            <a:endParaRPr lang="en-US" b="1" dirty="0" smtClean="0">
              <a:solidFill>
                <a:srgbClr val="0000FF"/>
              </a:solidFill>
            </a:endParaRPr>
          </a:p>
          <a:p>
            <a:pPr lvl="1"/>
            <a:r>
              <a:rPr lang="en-US" b="1" dirty="0" smtClean="0">
                <a:solidFill>
                  <a:srgbClr val="008000"/>
                </a:solidFill>
              </a:rPr>
              <a:t>Solution:</a:t>
            </a:r>
            <a:r>
              <a:rPr lang="en-US" dirty="0" smtClean="0">
                <a:solidFill>
                  <a:srgbClr val="008000"/>
                </a:solidFill>
              </a:rPr>
              <a:t> </a:t>
            </a:r>
            <a:r>
              <a:rPr lang="en-US" dirty="0" smtClean="0"/>
              <a:t>Hubs-and-Authorities</a:t>
            </a:r>
          </a:p>
          <a:p>
            <a:r>
              <a:rPr lang="en-US" b="1" dirty="0" smtClean="0">
                <a:solidFill>
                  <a:srgbClr val="D60093"/>
                </a:solidFill>
              </a:rPr>
              <a:t>Susceptible </a:t>
            </a:r>
            <a:r>
              <a:rPr lang="en-US" b="1" dirty="0">
                <a:solidFill>
                  <a:srgbClr val="D60093"/>
                </a:solidFill>
              </a:rPr>
              <a:t>to Link spam</a:t>
            </a:r>
          </a:p>
          <a:p>
            <a:pPr lvl="1"/>
            <a:r>
              <a:rPr lang="en-US" dirty="0"/>
              <a:t>Artificial link topographies created in order to boost page </a:t>
            </a:r>
            <a:r>
              <a:rPr lang="en-US" dirty="0" smtClean="0"/>
              <a:t>rank</a:t>
            </a:r>
          </a:p>
          <a:p>
            <a:pPr lvl="1"/>
            <a:r>
              <a:rPr lang="en-US" b="1" dirty="0" smtClean="0">
                <a:solidFill>
                  <a:srgbClr val="008000"/>
                </a:solidFill>
              </a:rPr>
              <a:t>Solution:</a:t>
            </a:r>
            <a:r>
              <a:rPr lang="en-US" dirty="0" smtClean="0">
                <a:solidFill>
                  <a:srgbClr val="008000"/>
                </a:solidFill>
              </a:rPr>
              <a:t> </a:t>
            </a:r>
            <a:r>
              <a:rPr lang="en-US" dirty="0" err="1" smtClean="0"/>
              <a:t>TrustRank</a:t>
            </a:r>
            <a:endParaRPr lang="en-US" dirty="0" smtClean="0"/>
          </a:p>
          <a:p>
            <a:pPr lvl="1"/>
            <a:endParaRPr lang="en-US" dirty="0"/>
          </a:p>
        </p:txBody>
      </p:sp>
    </p:spTree>
    <p:extLst>
      <p:ext uri="{BB962C8B-B14F-4D97-AF65-F5344CB8AC3E}">
        <p14:creationId xmlns:p14="http://schemas.microsoft.com/office/powerpoint/2010/main" val="18515186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Web as a Graph</a:t>
            </a:r>
            <a:endParaRPr lang="en-US" dirty="0">
              <a:solidFill>
                <a:schemeClr val="accent1">
                  <a:satMod val="150000"/>
                </a:schemeClr>
              </a:solidFill>
            </a:endParaRPr>
          </a:p>
        </p:txBody>
      </p:sp>
      <p:sp>
        <p:nvSpPr>
          <p:cNvPr id="36866" name="Content Placeholder 2"/>
          <p:cNvSpPr>
            <a:spLocks noGrp="1"/>
          </p:cNvSpPr>
          <p:nvPr>
            <p:ph idx="1"/>
          </p:nvPr>
        </p:nvSpPr>
        <p:spPr/>
        <p:txBody>
          <a:bodyPr/>
          <a:lstStyle/>
          <a:p>
            <a:r>
              <a:rPr lang="en-US" b="1" dirty="0" smtClean="0">
                <a:solidFill>
                  <a:srgbClr val="D60093"/>
                </a:solidFill>
              </a:rPr>
              <a:t>Web as a directed graph:</a:t>
            </a:r>
          </a:p>
          <a:p>
            <a:pPr lvl="1"/>
            <a:r>
              <a:rPr lang="en-US" b="1" dirty="0" smtClean="0">
                <a:solidFill>
                  <a:srgbClr val="0000FF"/>
                </a:solidFill>
              </a:rPr>
              <a:t>Nodes: Webpages</a:t>
            </a:r>
          </a:p>
          <a:p>
            <a:pPr lvl="1"/>
            <a:r>
              <a:rPr lang="en-US" b="1" dirty="0" smtClean="0">
                <a:solidFill>
                  <a:srgbClr val="0000FF"/>
                </a:solidFill>
              </a:rPr>
              <a:t>Edges: Hyperlinks</a:t>
            </a:r>
            <a:endParaRPr lang="en-US" dirty="0" smtClean="0">
              <a:solidFill>
                <a:srgbClr val="0000FF"/>
              </a:solidFill>
            </a:endParaRPr>
          </a:p>
        </p:txBody>
      </p:sp>
      <p:sp>
        <p:nvSpPr>
          <p:cNvPr id="24" name="Flowchart: Document 23"/>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I teach a class on </a:t>
            </a:r>
            <a:r>
              <a:rPr lang="en-US" sz="1600" u="sng" dirty="0" smtClean="0">
                <a:solidFill>
                  <a:srgbClr val="0000FF"/>
                </a:solidFill>
              </a:rPr>
              <a:t>Networks</a:t>
            </a:r>
            <a:r>
              <a:rPr lang="en-US" sz="1600" dirty="0" smtClean="0"/>
              <a:t>.</a:t>
            </a:r>
            <a:endParaRPr lang="en-US" sz="1600" dirty="0"/>
          </a:p>
        </p:txBody>
      </p:sp>
      <p:sp>
        <p:nvSpPr>
          <p:cNvPr id="25" name="Flowchart: Document 24"/>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CS224W: Classes are in the </a:t>
            </a:r>
            <a:br>
              <a:rPr lang="en-US" sz="1600" dirty="0" smtClean="0"/>
            </a:br>
            <a:r>
              <a:rPr lang="en-US" sz="1600" u="sng" dirty="0" smtClean="0">
                <a:solidFill>
                  <a:srgbClr val="0000FF"/>
                </a:solidFill>
              </a:rPr>
              <a:t>Gates</a:t>
            </a:r>
            <a:r>
              <a:rPr lang="en-US" sz="1600" dirty="0" smtClean="0"/>
              <a:t> building</a:t>
            </a:r>
            <a:endParaRPr lang="en-US" sz="1600" b="1" u="sng" dirty="0">
              <a:solidFill>
                <a:srgbClr val="0000FF"/>
              </a:solidFill>
            </a:endParaRPr>
          </a:p>
        </p:txBody>
      </p:sp>
      <p:sp>
        <p:nvSpPr>
          <p:cNvPr id="26" name="Flowchart: Document 25"/>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Computer  Science Department at </a:t>
            </a:r>
            <a:r>
              <a:rPr lang="en-US" sz="1600" u="sng" dirty="0" smtClean="0">
                <a:solidFill>
                  <a:srgbClr val="0000FF"/>
                </a:solidFill>
              </a:rPr>
              <a:t>Stanford</a:t>
            </a:r>
          </a:p>
        </p:txBody>
      </p:sp>
      <p:sp>
        <p:nvSpPr>
          <p:cNvPr id="27" name="Flowchart: Document 26"/>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Stanford University</a:t>
            </a:r>
            <a:endParaRPr lang="en-US" sz="1600" dirty="0"/>
          </a:p>
        </p:txBody>
      </p:sp>
      <p:cxnSp>
        <p:nvCxnSpPr>
          <p:cNvPr id="28" name="Straight Arrow Connector 27"/>
          <p:cNvCxnSpPr>
            <a:endCxn id="25" idx="1"/>
          </p:cNvCxnSpPr>
          <p:nvPr/>
        </p:nvCxnSpPr>
        <p:spPr>
          <a:xfrm>
            <a:off x="1676400" y="3957762"/>
            <a:ext cx="1422400" cy="54764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6" idx="1"/>
          </p:cNvCxnSpPr>
          <p:nvPr/>
        </p:nvCxnSpPr>
        <p:spPr>
          <a:xfrm>
            <a:off x="3886200" y="4719762"/>
            <a:ext cx="1244600" cy="52379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1"/>
          </p:cNvCxnSpPr>
          <p:nvPr/>
        </p:nvCxnSpPr>
        <p:spPr>
          <a:xfrm>
            <a:off x="5740400" y="5557962"/>
            <a:ext cx="1422400" cy="42373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105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as a </a:t>
            </a:r>
            <a:r>
              <a:rPr lang="en-US" dirty="0"/>
              <a:t>D</a:t>
            </a:r>
            <a:r>
              <a:rPr lang="en-US" dirty="0" smtClean="0"/>
              <a:t>irected Graph</a:t>
            </a:r>
            <a:endParaRPr lang="en-US" dirty="0"/>
          </a:p>
        </p:txBody>
      </p:sp>
      <p:pic>
        <p:nvPicPr>
          <p:cNvPr id="9" name="Picture 2"/>
          <p:cNvPicPr>
            <a:picLocks noChangeAspect="1" noChangeArrowheads="1"/>
          </p:cNvPicPr>
          <p:nvPr/>
        </p:nvPicPr>
        <p:blipFill>
          <a:blip r:embed="rId2" cstate="print"/>
          <a:srcRect/>
          <a:stretch>
            <a:fillRect/>
          </a:stretch>
        </p:blipFill>
        <p:spPr bwMode="auto">
          <a:xfrm>
            <a:off x="1257860" y="1647826"/>
            <a:ext cx="6628280" cy="4829174"/>
          </a:xfrm>
          <a:prstGeom prst="rect">
            <a:avLst/>
          </a:prstGeom>
          <a:noFill/>
          <a:ln w="9525">
            <a:noFill/>
            <a:miter lim="800000"/>
            <a:headEnd/>
            <a:tailEnd/>
          </a:ln>
        </p:spPr>
      </p:pic>
    </p:spTree>
    <p:extLst>
      <p:ext uri="{BB962C8B-B14F-4D97-AF65-F5344CB8AC3E}">
        <p14:creationId xmlns:p14="http://schemas.microsoft.com/office/powerpoint/2010/main" val="468894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Broad Question</a:t>
            </a:r>
            <a:endParaRPr lang="en-US" dirty="0"/>
          </a:p>
        </p:txBody>
      </p:sp>
      <p:sp>
        <p:nvSpPr>
          <p:cNvPr id="3" name="Content Placeholder 2"/>
          <p:cNvSpPr>
            <a:spLocks noGrp="1"/>
          </p:cNvSpPr>
          <p:nvPr>
            <p:ph idx="1"/>
          </p:nvPr>
        </p:nvSpPr>
        <p:spPr>
          <a:xfrm>
            <a:off x="457200" y="1295400"/>
            <a:ext cx="8229600" cy="5410200"/>
          </a:xfrm>
        </p:spPr>
        <p:txBody>
          <a:bodyPr>
            <a:normAutofit/>
          </a:bodyPr>
          <a:lstStyle/>
          <a:p>
            <a:r>
              <a:rPr lang="en-US" sz="3600" b="1" dirty="0" smtClean="0">
                <a:solidFill>
                  <a:srgbClr val="CC0066"/>
                </a:solidFill>
              </a:rPr>
              <a:t>How to organize the Web?</a:t>
            </a:r>
            <a:endParaRPr lang="en-US" b="1" dirty="0" smtClean="0">
              <a:solidFill>
                <a:srgbClr val="CC0066"/>
              </a:solidFill>
            </a:endParaRPr>
          </a:p>
          <a:p>
            <a:r>
              <a:rPr lang="en-US" b="1" dirty="0" smtClean="0"/>
              <a:t>First try:</a:t>
            </a:r>
            <a:r>
              <a:rPr lang="en-US" dirty="0" smtClean="0"/>
              <a:t> Human curated</a:t>
            </a:r>
            <a:br>
              <a:rPr lang="en-US" dirty="0" smtClean="0"/>
            </a:br>
            <a:r>
              <a:rPr lang="en-US" b="1" dirty="0" smtClean="0">
                <a:solidFill>
                  <a:srgbClr val="0000FF"/>
                </a:solidFill>
              </a:rPr>
              <a:t>Web directories</a:t>
            </a:r>
          </a:p>
          <a:p>
            <a:pPr lvl="1"/>
            <a:r>
              <a:rPr lang="en-US" dirty="0" smtClean="0"/>
              <a:t>Yahoo, DMOZ, </a:t>
            </a:r>
            <a:r>
              <a:rPr lang="en-US" dirty="0" err="1" smtClean="0"/>
              <a:t>LookSmart</a:t>
            </a:r>
            <a:endParaRPr lang="en-US" dirty="0" smtClean="0"/>
          </a:p>
          <a:p>
            <a:r>
              <a:rPr lang="en-US" b="1" dirty="0" smtClean="0"/>
              <a:t>Second try:</a:t>
            </a:r>
            <a:r>
              <a:rPr lang="en-US" dirty="0" smtClean="0"/>
              <a:t> </a:t>
            </a:r>
            <a:r>
              <a:rPr lang="en-US" b="1" dirty="0" smtClean="0">
                <a:solidFill>
                  <a:srgbClr val="0000FF"/>
                </a:solidFill>
              </a:rPr>
              <a:t>Web Search</a:t>
            </a:r>
          </a:p>
          <a:p>
            <a:pPr lvl="1"/>
            <a:r>
              <a:rPr lang="en-US" b="1" dirty="0" smtClean="0">
                <a:solidFill>
                  <a:srgbClr val="008000"/>
                </a:solidFill>
              </a:rPr>
              <a:t>Information Retrieval </a:t>
            </a:r>
            <a:r>
              <a:rPr lang="en-US" dirty="0" smtClean="0"/>
              <a:t>investigates:</a:t>
            </a:r>
            <a:br>
              <a:rPr lang="en-US" dirty="0" smtClean="0"/>
            </a:br>
            <a:r>
              <a:rPr lang="en-US" dirty="0" smtClean="0">
                <a:solidFill>
                  <a:srgbClr val="0000FF"/>
                </a:solidFill>
              </a:rPr>
              <a:t>Find </a:t>
            </a:r>
            <a:r>
              <a:rPr lang="en-US" dirty="0">
                <a:solidFill>
                  <a:srgbClr val="0000FF"/>
                </a:solidFill>
              </a:rPr>
              <a:t>relevant docs in a </a:t>
            </a:r>
            <a:r>
              <a:rPr lang="en-US" dirty="0" smtClean="0">
                <a:solidFill>
                  <a:srgbClr val="0000FF"/>
                </a:solidFill>
              </a:rPr>
              <a:t>small </a:t>
            </a:r>
            <a:br>
              <a:rPr lang="en-US" dirty="0" smtClean="0">
                <a:solidFill>
                  <a:srgbClr val="0000FF"/>
                </a:solidFill>
              </a:rPr>
            </a:br>
            <a:r>
              <a:rPr lang="en-US" dirty="0" smtClean="0">
                <a:solidFill>
                  <a:srgbClr val="0000FF"/>
                </a:solidFill>
              </a:rPr>
              <a:t>and trusted </a:t>
            </a:r>
            <a:r>
              <a:rPr lang="en-US" dirty="0">
                <a:solidFill>
                  <a:srgbClr val="0000FF"/>
                </a:solidFill>
              </a:rPr>
              <a:t>set</a:t>
            </a:r>
          </a:p>
          <a:p>
            <a:pPr lvl="2"/>
            <a:r>
              <a:rPr lang="en-US" dirty="0"/>
              <a:t>Newspaper </a:t>
            </a:r>
            <a:r>
              <a:rPr lang="en-US" dirty="0" smtClean="0"/>
              <a:t>articles, Patents</a:t>
            </a:r>
            <a:r>
              <a:rPr lang="en-US" dirty="0"/>
              <a:t>, etc</a:t>
            </a:r>
            <a:r>
              <a:rPr lang="en-US" dirty="0" smtClean="0"/>
              <a:t>.</a:t>
            </a:r>
          </a:p>
          <a:p>
            <a:pPr lvl="1"/>
            <a:r>
              <a:rPr lang="en-US" b="1" u="sng" dirty="0" smtClean="0">
                <a:solidFill>
                  <a:srgbClr val="FF0000"/>
                </a:solidFill>
              </a:rPr>
              <a:t>But:</a:t>
            </a:r>
            <a:r>
              <a:rPr lang="en-US" dirty="0" smtClean="0"/>
              <a:t> Web is </a:t>
            </a:r>
            <a:r>
              <a:rPr lang="en-US" b="1" dirty="0" smtClean="0"/>
              <a:t>huge</a:t>
            </a:r>
            <a:r>
              <a:rPr lang="en-US" dirty="0" smtClean="0"/>
              <a:t>, full of untrusted documents, random things, web spam, etc.</a:t>
            </a:r>
            <a:endParaRPr lang="en-US" dirty="0"/>
          </a:p>
          <a:p>
            <a:pPr lvl="1"/>
            <a:endParaRPr lang="en-US" dirty="0"/>
          </a:p>
        </p:txBody>
      </p:sp>
      <p:pic>
        <p:nvPicPr>
          <p:cNvPr id="22533" name="Picture 5" descr="http://www.imagstudios.com/images/yahoo-old.jpg"/>
          <p:cNvPicPr>
            <a:picLocks noChangeAspect="1" noChangeArrowheads="1"/>
          </p:cNvPicPr>
          <p:nvPr/>
        </p:nvPicPr>
        <p:blipFill>
          <a:blip r:embed="rId2" cstate="print"/>
          <a:srcRect/>
          <a:stretch>
            <a:fillRect/>
          </a:stretch>
        </p:blipFill>
        <p:spPr bwMode="auto">
          <a:xfrm>
            <a:off x="6096000" y="1143000"/>
            <a:ext cx="2982591" cy="2895600"/>
          </a:xfrm>
          <a:prstGeom prst="rect">
            <a:avLst/>
          </a:prstGeom>
          <a:noFill/>
        </p:spPr>
      </p:pic>
    </p:spTree>
    <p:extLst>
      <p:ext uri="{BB962C8B-B14F-4D97-AF65-F5344CB8AC3E}">
        <p14:creationId xmlns:p14="http://schemas.microsoft.com/office/powerpoint/2010/main" val="341921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Search: </a:t>
            </a:r>
            <a:r>
              <a:rPr lang="en-US" dirty="0" smtClean="0"/>
              <a:t>T</a:t>
            </a:r>
            <a:r>
              <a:rPr lang="en-US" dirty="0" smtClean="0"/>
              <a:t>wo</a:t>
            </a:r>
            <a:r>
              <a:rPr lang="en-US" dirty="0" smtClean="0"/>
              <a:t> Challenges</a:t>
            </a:r>
            <a:endParaRPr lang="en-US" dirty="0"/>
          </a:p>
        </p:txBody>
      </p:sp>
      <p:sp>
        <p:nvSpPr>
          <p:cNvPr id="3" name="Content Placeholder 2"/>
          <p:cNvSpPr>
            <a:spLocks noGrp="1"/>
          </p:cNvSpPr>
          <p:nvPr>
            <p:ph idx="1"/>
          </p:nvPr>
        </p:nvSpPr>
        <p:spPr>
          <a:xfrm>
            <a:off x="457200" y="1295400"/>
            <a:ext cx="8610600" cy="5257801"/>
          </a:xfrm>
        </p:spPr>
        <p:txBody>
          <a:bodyPr>
            <a:normAutofit/>
          </a:bodyPr>
          <a:lstStyle/>
          <a:p>
            <a:pPr marL="118872" indent="0">
              <a:buNone/>
            </a:pPr>
            <a:r>
              <a:rPr lang="en-US" b="1" dirty="0" smtClean="0">
                <a:solidFill>
                  <a:srgbClr val="0000FF"/>
                </a:solidFill>
              </a:rPr>
              <a:t>Two </a:t>
            </a:r>
            <a:r>
              <a:rPr lang="en-US" b="1" dirty="0" smtClean="0">
                <a:solidFill>
                  <a:srgbClr val="0000FF"/>
                </a:solidFill>
              </a:rPr>
              <a:t>challenges </a:t>
            </a:r>
            <a:r>
              <a:rPr lang="en-US" b="1" dirty="0" smtClean="0">
                <a:solidFill>
                  <a:srgbClr val="0000FF"/>
                </a:solidFill>
              </a:rPr>
              <a:t>of web search:</a:t>
            </a:r>
          </a:p>
          <a:p>
            <a:r>
              <a:rPr lang="en-US" b="1" dirty="0" smtClean="0">
                <a:solidFill>
                  <a:srgbClr val="D60093"/>
                </a:solidFill>
              </a:rPr>
              <a:t>(1</a:t>
            </a:r>
            <a:r>
              <a:rPr lang="en-US" b="1" dirty="0">
                <a:solidFill>
                  <a:srgbClr val="D60093"/>
                </a:solidFill>
              </a:rPr>
              <a:t>) Web contains many sources of information</a:t>
            </a:r>
            <a:br>
              <a:rPr lang="en-US" b="1" dirty="0">
                <a:solidFill>
                  <a:srgbClr val="D60093"/>
                </a:solidFill>
              </a:rPr>
            </a:br>
            <a:r>
              <a:rPr lang="en-US" b="1" dirty="0">
                <a:solidFill>
                  <a:srgbClr val="333399"/>
                </a:solidFill>
              </a:rPr>
              <a:t>Who to “trust”?</a:t>
            </a:r>
          </a:p>
          <a:p>
            <a:pPr lvl="1"/>
            <a:r>
              <a:rPr lang="en-US" b="1" dirty="0">
                <a:solidFill>
                  <a:srgbClr val="008000"/>
                </a:solidFill>
              </a:rPr>
              <a:t>Trick:</a:t>
            </a:r>
            <a:r>
              <a:rPr lang="en-US" b="1" dirty="0">
                <a:solidFill>
                  <a:schemeClr val="accent2"/>
                </a:solidFill>
              </a:rPr>
              <a:t> </a:t>
            </a:r>
            <a:r>
              <a:rPr lang="en-US" dirty="0"/>
              <a:t>Trustworthy pages may point to each other</a:t>
            </a:r>
            <a:r>
              <a:rPr lang="en-US" dirty="0" smtClean="0"/>
              <a:t>!</a:t>
            </a:r>
          </a:p>
          <a:p>
            <a:pPr lvl="1"/>
            <a:endParaRPr lang="en-US" sz="1000" b="1" dirty="0">
              <a:solidFill>
                <a:schemeClr val="accent2"/>
              </a:solidFill>
            </a:endParaRPr>
          </a:p>
          <a:p>
            <a:r>
              <a:rPr lang="en-US" b="1" dirty="0" smtClean="0">
                <a:solidFill>
                  <a:srgbClr val="D60093"/>
                </a:solidFill>
              </a:rPr>
              <a:t>(2) What is the “best” answer to query “newspaper”?</a:t>
            </a:r>
          </a:p>
          <a:p>
            <a:pPr lvl="1"/>
            <a:r>
              <a:rPr lang="en-US" dirty="0" smtClean="0"/>
              <a:t>No single right answer</a:t>
            </a:r>
          </a:p>
          <a:p>
            <a:pPr lvl="1"/>
            <a:r>
              <a:rPr lang="en-US" b="1" dirty="0" smtClean="0">
                <a:solidFill>
                  <a:srgbClr val="008000"/>
                </a:solidFill>
              </a:rPr>
              <a:t>Trick:</a:t>
            </a:r>
            <a:r>
              <a:rPr lang="en-US" dirty="0" smtClean="0">
                <a:solidFill>
                  <a:schemeClr val="accent2"/>
                </a:solidFill>
              </a:rPr>
              <a:t> </a:t>
            </a:r>
            <a:r>
              <a:rPr lang="en-US" dirty="0" smtClean="0"/>
              <a:t>Pages that actually know about newspapers might all be pointing to many newspapers</a:t>
            </a:r>
          </a:p>
        </p:txBody>
      </p:sp>
    </p:spTree>
    <p:extLst>
      <p:ext uri="{BB962C8B-B14F-4D97-AF65-F5344CB8AC3E}">
        <p14:creationId xmlns:p14="http://schemas.microsoft.com/office/powerpoint/2010/main" val="2605448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31265</TotalTime>
  <Words>3245</Words>
  <Application>Microsoft Office PowerPoint</Application>
  <PresentationFormat>全屏显示(4:3)</PresentationFormat>
  <Paragraphs>815</Paragraphs>
  <Slides>57</Slides>
  <Notes>30</Notes>
  <HiddenSlides>20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59" baseType="lpstr">
      <vt:lpstr>Module</vt:lpstr>
      <vt:lpstr>Equation</vt:lpstr>
      <vt:lpstr>Analysis of Large Graphs: Link Analysis,  PageRank</vt:lpstr>
      <vt:lpstr>Graph Data: Social Networks</vt:lpstr>
      <vt:lpstr>Graph Data: Media Networks</vt:lpstr>
      <vt:lpstr>Graph Data: Information Nets</vt:lpstr>
      <vt:lpstr>Web as a Graph</vt:lpstr>
      <vt:lpstr>Web as a Graph</vt:lpstr>
      <vt:lpstr>Web as a Directed Graph</vt:lpstr>
      <vt:lpstr>Broad Question</vt:lpstr>
      <vt:lpstr>Web Search: Two Challenges</vt:lpstr>
      <vt:lpstr>Ranking Nodes on the Graph</vt:lpstr>
      <vt:lpstr>Link Analysis Algorithms</vt:lpstr>
      <vt:lpstr>PageRank:  The “Flow” Formulation</vt:lpstr>
      <vt:lpstr>Links as Votes</vt:lpstr>
      <vt:lpstr>Example: PageRank Scores</vt:lpstr>
      <vt:lpstr>Simple Recursive Formulation</vt:lpstr>
      <vt:lpstr>PageRank: The “Flow” Model</vt:lpstr>
      <vt:lpstr>Solving the Flow Equations</vt:lpstr>
      <vt:lpstr>Example: Flow Equations &amp; M</vt:lpstr>
      <vt:lpstr>PageRank: Matrix Formulation</vt:lpstr>
      <vt:lpstr>Example</vt:lpstr>
      <vt:lpstr>Eigenvector Formulation</vt:lpstr>
      <vt:lpstr>Power Iteration Method</vt:lpstr>
      <vt:lpstr>PageRank: How to solve?</vt:lpstr>
      <vt:lpstr>PageRank: How to solve?</vt:lpstr>
      <vt:lpstr>Why Power Iteration works? (1)</vt:lpstr>
      <vt:lpstr>Why Power Iteration works? (2)</vt:lpstr>
      <vt:lpstr>Why Power Iteration works? (3)</vt:lpstr>
      <vt:lpstr>Random Walk Interpretation</vt:lpstr>
      <vt:lpstr>The Stationary Distribution</vt:lpstr>
      <vt:lpstr>Existence and Uniqueness</vt:lpstr>
      <vt:lpstr>PageRank:  The Google Formulation</vt:lpstr>
      <vt:lpstr>PageRank: Three Questions</vt:lpstr>
      <vt:lpstr>Does this converge?</vt:lpstr>
      <vt:lpstr>Does it converge to what we want?</vt:lpstr>
      <vt:lpstr>PageRank: Problems</vt:lpstr>
      <vt:lpstr>Problem: Spider Traps</vt:lpstr>
      <vt:lpstr>Solution: Teleports!</vt:lpstr>
      <vt:lpstr>Problem: Dead Ends</vt:lpstr>
      <vt:lpstr>Solution: Always Teleport!</vt:lpstr>
      <vt:lpstr>Why Teleports Solve the Problem?</vt:lpstr>
      <vt:lpstr>Solution: Random Teleports</vt:lpstr>
      <vt:lpstr>The Google Matrix</vt:lpstr>
      <vt:lpstr>Random Teleports ( = 0.8)</vt:lpstr>
      <vt:lpstr>How do we actually compute the PageRank?</vt:lpstr>
      <vt:lpstr>Computing Page Rank</vt:lpstr>
      <vt:lpstr>Matrix Formulation</vt:lpstr>
      <vt:lpstr>Rearranging the Equation</vt:lpstr>
      <vt:lpstr>Sparse Matrix Formulation</vt:lpstr>
      <vt:lpstr>PageRank: The Complete Algorithm</vt:lpstr>
      <vt:lpstr>Sparse Matrix Encoding</vt:lpstr>
      <vt:lpstr>Basic Algorithm: Update Step</vt:lpstr>
      <vt:lpstr>Analysis</vt:lpstr>
      <vt:lpstr>Block-based Update Algorithm</vt:lpstr>
      <vt:lpstr>Analysis of Block Update</vt:lpstr>
      <vt:lpstr>Block-Stripe Update Algorithm</vt:lpstr>
      <vt:lpstr>Block-Stripe Analysis</vt:lpstr>
      <vt:lpstr>Some Problems with Page Rank</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匿名用户</cp:lastModifiedBy>
  <cp:revision>1581</cp:revision>
  <cp:lastPrinted>2012-01-25T16:54:23Z</cp:lastPrinted>
  <dcterms:created xsi:type="dcterms:W3CDTF">2009-06-12T17:14:38Z</dcterms:created>
  <dcterms:modified xsi:type="dcterms:W3CDTF">2018-12-19T07:04:51Z</dcterms:modified>
</cp:coreProperties>
</file>